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256" r:id="rId3"/>
    <p:sldId id="278" r:id="rId4"/>
    <p:sldId id="279" r:id="rId5"/>
    <p:sldId id="280" r:id="rId6"/>
    <p:sldId id="257" r:id="rId7"/>
    <p:sldId id="259" r:id="rId8"/>
    <p:sldId id="258" r:id="rId9"/>
    <p:sldId id="282" r:id="rId10"/>
    <p:sldId id="320" r:id="rId11"/>
    <p:sldId id="285" r:id="rId12"/>
    <p:sldId id="284" r:id="rId13"/>
    <p:sldId id="289" r:id="rId14"/>
    <p:sldId id="290" r:id="rId15"/>
    <p:sldId id="321" r:id="rId16"/>
    <p:sldId id="293" r:id="rId17"/>
    <p:sldId id="291" r:id="rId18"/>
    <p:sldId id="297" r:id="rId19"/>
    <p:sldId id="292" r:id="rId20"/>
    <p:sldId id="322" r:id="rId21"/>
    <p:sldId id="299" r:id="rId22"/>
    <p:sldId id="261" r:id="rId23"/>
    <p:sldId id="323" r:id="rId24"/>
    <p:sldId id="301" r:id="rId25"/>
    <p:sldId id="303" r:id="rId26"/>
    <p:sldId id="306" r:id="rId27"/>
    <p:sldId id="309" r:id="rId28"/>
    <p:sldId id="324" r:id="rId29"/>
    <p:sldId id="325" r:id="rId30"/>
    <p:sldId id="326" r:id="rId31"/>
    <p:sldId id="327" r:id="rId32"/>
    <p:sldId id="310" r:id="rId33"/>
    <p:sldId id="311" r:id="rId34"/>
    <p:sldId id="312" r:id="rId35"/>
    <p:sldId id="313" r:id="rId36"/>
    <p:sldId id="314" r:id="rId37"/>
    <p:sldId id="315" r:id="rId38"/>
    <p:sldId id="318" r:id="rId39"/>
    <p:sldId id="319" r:id="rId40"/>
    <p:sldId id="262" r:id="rId41"/>
    <p:sldId id="263" r:id="rId42"/>
    <p:sldId id="264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3" r:id="rId51"/>
    <p:sldId id="272" r:id="rId52"/>
    <p:sldId id="274" r:id="rId53"/>
    <p:sldId id="27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59" d="100"/>
          <a:sy n="59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0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0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14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8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29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9D7A0-BF1D-4046-8D04-3A1C53FD63F3}" type="datetimeFigureOut">
              <a:rPr lang="en-US" smtClean="0"/>
              <a:t>02-Sep-16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6143-DEE8-4087-9381-737D5AAC9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182880">
            <a:norm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পৌরনীতি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সুশাসন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বিষয়ের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কতিপয়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গুরুত্বপূর্ণ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এমসিকিউ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প্রশ্ন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এর</a:t>
            </a:r>
            <a:r>
              <a:rPr lang="en-US" sz="2800" dirty="0" smtClean="0">
                <a:solidFill>
                  <a:srgbClr val="FFFF00"/>
                </a:solidFill>
                <a:latin typeface="KarnaphuliMJ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KarnaphuliMJ" pitchFamily="2" charset="0"/>
              </a:rPr>
              <a:t>সমাধান</a:t>
            </a:r>
            <a:endParaRPr lang="en-US" sz="2800" dirty="0">
              <a:solidFill>
                <a:srgbClr val="FFFF00"/>
              </a:solidFill>
              <a:latin typeface="Karnaphuli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524000"/>
            <a:ext cx="7620000" cy="11079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tIns="182880" bIns="182880">
            <a:spAutoFit/>
          </a:bodyPr>
          <a:lstStyle/>
          <a:p>
            <a:pPr algn="ctr"/>
            <a:r>
              <a:rPr lang="en-US" sz="2400" dirty="0" err="1" smtClean="0">
                <a:latin typeface="KarnaphuliMJ" pitchFamily="2" charset="0"/>
              </a:rPr>
              <a:t>প্রত্যেকটি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প্রশ্ন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মনোযোগ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দিয়ে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পড়বে</a:t>
            </a:r>
            <a:r>
              <a:rPr lang="en-US" sz="2400" dirty="0" smtClean="0">
                <a:latin typeface="KarnaphuliMJ" pitchFamily="2" charset="0"/>
              </a:rPr>
              <a:t>, </a:t>
            </a:r>
            <a:r>
              <a:rPr lang="en-US" sz="2400" dirty="0" err="1" smtClean="0">
                <a:latin typeface="KarnaphuliMJ" pitchFamily="2" charset="0"/>
              </a:rPr>
              <a:t>বুঝবে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এবং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যথার্থ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উত্তর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দিতে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চেষ্টা</a:t>
            </a:r>
            <a:r>
              <a:rPr lang="en-US" sz="2400" dirty="0" smtClean="0">
                <a:latin typeface="KarnaphuliMJ" pitchFamily="2" charset="0"/>
              </a:rPr>
              <a:t> </a:t>
            </a:r>
            <a:r>
              <a:rPr lang="en-US" sz="2400" dirty="0" err="1" smtClean="0">
                <a:latin typeface="KarnaphuliMJ" pitchFamily="2" charset="0"/>
              </a:rPr>
              <a:t>করবে</a:t>
            </a:r>
            <a:r>
              <a:rPr lang="en-US" sz="2400" dirty="0" smtClean="0">
                <a:latin typeface="KarnaphuliMJ" pitchFamily="2" charset="0"/>
              </a:rPr>
              <a:t>।</a:t>
            </a:r>
            <a:endParaRPr lang="en-US" dirty="0"/>
          </a:p>
        </p:txBody>
      </p:sp>
      <p:pic>
        <p:nvPicPr>
          <p:cNvPr id="8" name="Content Placeholder 3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91348"/>
            <a:ext cx="3263380" cy="2568462"/>
          </a:xfrm>
          <a:prstGeom prst="rect">
            <a:avLst/>
          </a:prstGeom>
        </p:spPr>
      </p:pic>
      <p:pic>
        <p:nvPicPr>
          <p:cNvPr id="9" name="Content Placeholder 3" descr="flower03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3275670" cy="25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8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2 -2.22222E-6 L 0.25868 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2 3.7037E-7 L -0.30695 -0.0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" y="228600"/>
            <a:ext cx="84582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9|	‡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cŠibxwZ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I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mykvmb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cv‡Vi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gva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¨‡g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GKRb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	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bvMwi‡Ki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g‡a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¨ †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hme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cwieZ©b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mvwaZ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nq</a:t>
            </a:r>
            <a:r>
              <a:rPr lang="en-US" sz="4000" dirty="0">
                <a:solidFill>
                  <a:srgbClr val="002060"/>
                </a:solidFill>
                <a:latin typeface="AtraiMJ" pitchFamily="2" charset="0"/>
                <a:cs typeface="AtraiMJ" pitchFamily="2" charset="0"/>
              </a:rPr>
              <a:t>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676400"/>
            <a:ext cx="6629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Amv¤ú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ª`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vwqK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g‡bvfv‡ei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weKvk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N‡U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†`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kvZ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¥‡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eva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RvMÖZ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nq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RvZxqZv‡ev‡ai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PZbv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RvMÖZ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nq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5720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1030953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3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271 -0.16832 L -0.50729 0.0760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12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77825"/>
            <a:ext cx="7391400" cy="1222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10|	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mykvm‡b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i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gvb`Û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†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KvbwU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40386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RbM‡bi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m¤§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wZ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I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mš‘wó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Rb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¯^v_©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40386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m¤§</a:t>
            </a:r>
            <a:r>
              <a:rPr lang="en-US" sz="28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wZ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4038600" cy="6096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mš‘wó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793381"/>
            <a:ext cx="685800" cy="677406"/>
          </a:xfrm>
          <a:prstGeom prst="flowChartConnec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81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14699 L -1.09444 -0.4194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533400"/>
            <a:ext cx="8839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11|	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mykvm‡bi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mgm¨v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`~i 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Kivi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kÖô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Dcvq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n‡jv</a:t>
            </a:r>
            <a:r>
              <a:rPr lang="en-US" sz="40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MYZvwš¿K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cÖwZôvwbKZv</a:t>
            </a:r>
            <a:endParaRPr lang="en-US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Revew`wnZv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A_©‰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bwZK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I 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ivR‰bwZK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ÿ‡Î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mvgvwRK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ivR‰bwZK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I A_©‰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bwZK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ÿ‡Î</a:t>
            </a:r>
            <a:r>
              <a:rPr lang="en-US" sz="2800" dirty="0">
                <a:solidFill>
                  <a:srgbClr val="FF0000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8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5347 L -1.09392 -0.4259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58825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12|	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ÔRbM‡bi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KÉ¯^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iÕ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ejv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nq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KvbwU‡K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wbe©vPb</a:t>
            </a:r>
            <a:r>
              <a:rPr lang="en-US" sz="2800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AvBbmfv</a:t>
            </a:r>
            <a:endParaRPr lang="en-US" sz="2800" dirty="0">
              <a:solidFill>
                <a:srgbClr val="002060"/>
              </a:solidFill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MYgva¨g</a:t>
            </a:r>
            <a:r>
              <a:rPr lang="en-US" sz="2800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wePvi</a:t>
            </a:r>
            <a:r>
              <a:rPr lang="en-US" sz="2800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wefvM</a:t>
            </a:r>
            <a:r>
              <a:rPr lang="en-US" sz="2800" dirty="0">
                <a:solidFill>
                  <a:srgbClr val="002060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2732 L -1.09392 -0.1451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1"/>
            <a:ext cx="8458200" cy="1142999"/>
          </a:xfrm>
          <a:prstGeom prst="rect">
            <a:avLst/>
          </a:prstGeom>
        </p:spPr>
        <p:style>
          <a:lnRef idx="0">
            <a:schemeClr val="accent3"/>
          </a:lnRef>
          <a:fillRef idx="1002">
            <a:schemeClr val="lt2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27432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13|	</a:t>
            </a:r>
            <a:r>
              <a:rPr lang="en-US" sz="4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mykvm‡bi</a:t>
            </a:r>
            <a:r>
              <a:rPr lang="en-US" sz="4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Bs‡iwR</a:t>
            </a:r>
            <a:r>
              <a:rPr lang="en-US" sz="4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kã</a:t>
            </a:r>
            <a:r>
              <a:rPr lang="en-US" sz="4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Kx</a:t>
            </a:r>
            <a:r>
              <a:rPr lang="en-US" sz="4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?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2362573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438773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</a:rPr>
              <a:t>Good Governance 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3353173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429373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</a:rPr>
              <a:t>Good Government 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4267573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343773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</a:rPr>
              <a:t>Good Justice</a:t>
            </a:r>
            <a:endParaRPr lang="en-US" sz="28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181973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258173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0099"/>
                </a:solidFill>
              </a:rPr>
              <a:t>Good Issue </a:t>
            </a:r>
            <a:endParaRPr lang="en-US" sz="2800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52661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blipFill>
                  <a:blip r:embed="rId4"/>
                  <a:tile tx="0" ty="0" sx="100000" sy="100000" flip="none" algn="tl"/>
                </a:blip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blipFill>
                <a:blip r:embed="rId4"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376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5347 L -1.09392 -0.4259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389610"/>
            <a:ext cx="71628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14|	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mykvmb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e¨üZ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nq</a:t>
            </a:r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685800" y="20947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170992"/>
            <a:ext cx="5867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ivR‰bwZK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w¯’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wZkxjZvi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Afv‡e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30853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161592"/>
            <a:ext cx="5867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miKv‡ii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mnbkxjZvi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Kvi‡b</a:t>
            </a:r>
            <a:endParaRPr lang="en-US" sz="40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9997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075992"/>
            <a:ext cx="5867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wkÿvi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Afv‡e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5066592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5800" y="6014894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438400" y="601489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4419600" y="6014216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6026214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5993948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603242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00800" y="605719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10400" y="6075402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11030953" y="5523792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88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3229 -0.6793 L -0.72396 0.07538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17" y="37734"/>
                                    </p:animMotion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533401"/>
            <a:ext cx="8458200" cy="182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15| B-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Mfb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©¨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vÝ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I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mykvm‡bi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</a:t>
            </a:r>
            <a:r>
              <a:rPr lang="en-US" sz="6000" b="1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m¤úK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© </a:t>
            </a:r>
            <a:endParaRPr lang="en-US" sz="6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  <a:p>
            <a:pPr algn="l"/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</a:t>
            </a:r>
            <a:r>
              <a:rPr lang="en-US" sz="6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       </a:t>
            </a:r>
            <a:r>
              <a:rPr lang="en-US" sz="60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Kxiƒc</a:t>
            </a:r>
            <a:r>
              <a:rPr lang="en-US" sz="6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aldaMJ" pitchFamily="2" charset="0"/>
                <a:cs typeface="HaldaMJ" pitchFamily="2" charset="0"/>
              </a:rPr>
              <a:t>?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4400" y="25908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wbweo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3581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657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ci¯úi</a:t>
            </a:r>
            <a:r>
              <a:rPr lang="en-US" sz="2800" dirty="0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we‡ivax</a:t>
            </a:r>
            <a:r>
              <a:rPr lang="en-US" sz="2800" dirty="0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44958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5720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kÎæZvgyjK</a:t>
            </a:r>
            <a:endParaRPr lang="en-US" sz="28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4102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4864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mv‡c</a:t>
            </a:r>
            <a:r>
              <a:rPr lang="en-US" sz="2800" dirty="0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-‡</a:t>
            </a:r>
            <a:r>
              <a:rPr lang="en-US" sz="2800" dirty="0" err="1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bD‡j</a:t>
            </a:r>
            <a:r>
              <a:rPr lang="en-US" sz="2800" dirty="0">
                <a:solidFill>
                  <a:srgbClr val="000099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5295 L -1.09218 -0.3255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58825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16|	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B-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Mfb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©¨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vÝ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ej‡Z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‡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evSvq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?	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B‡jK‡UW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Mfb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©¨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vÝ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B‡jw±f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Mfb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©¨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vÝ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BwR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Mfb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©¨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vÝ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B‡ëªwbKU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Mfb</a:t>
            </a:r>
            <a:r>
              <a:rPr lang="en-US" sz="28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©¨</a:t>
            </a:r>
            <a:r>
              <a:rPr lang="en-US" sz="28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vÝ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0885 0.82635 L -1.09392 -0.0120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47" y="-419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381000"/>
            <a:ext cx="8763000" cy="106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8288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17|	</a:t>
            </a:r>
            <a:r>
              <a:rPr lang="en-US" sz="43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B-</a:t>
            </a:r>
            <a:r>
              <a:rPr lang="en-US" sz="432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Mfb</a:t>
            </a:r>
            <a:r>
              <a:rPr lang="en-US" sz="43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©¨</a:t>
            </a:r>
            <a:r>
              <a:rPr lang="en-US" sz="432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v‡Ýi</a:t>
            </a:r>
            <a:r>
              <a:rPr lang="en-US" sz="43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32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cÖ‡qvM</a:t>
            </a:r>
            <a:r>
              <a:rPr lang="en-US" sz="43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32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ÿ‡Îi</a:t>
            </a:r>
            <a:r>
              <a:rPr lang="en-US" sz="432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32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g‡a</a:t>
            </a:r>
            <a:r>
              <a:rPr lang="en-US" sz="432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¨ </a:t>
            </a:r>
            <a:r>
              <a:rPr lang="en-US" sz="432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i‡q‡Q</a:t>
            </a:r>
            <a:r>
              <a:rPr lang="en-US" sz="432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</a:t>
            </a:r>
            <a:endParaRPr lang="en-US" sz="432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828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9800" y="1905000"/>
            <a:ext cx="3276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B-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cÖkvmb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685800" y="28194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09800" y="2895600"/>
            <a:ext cx="3276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B-‡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mev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733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09800" y="3810000"/>
            <a:ext cx="32766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B-‡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hvMv‡hvM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800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5800" y="57489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438400" y="57489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4419600" y="57482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7602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57279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57664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00800" y="57912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10400" y="58094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11030953" y="5599992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2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1 -0.22428 L -1.13229 0.0201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12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758825"/>
            <a:ext cx="8458200" cy="917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9144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18|	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B-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Mfb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©¨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vÝ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ej‡Z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Kx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eySvq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kvmb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e¨e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¯’vi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Revew`wnZv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Z_¨ I †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hvMv‡hvM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cÖhyw³i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Aeva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e¨envi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AvB‡bi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Aeva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cÖ‡qvM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kvmbe¨e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¯’vi ¯^”</a:t>
            </a:r>
            <a:r>
              <a:rPr lang="en-US" sz="28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QjZv</a:t>
            </a:r>
            <a:r>
              <a:rPr lang="en-US" sz="28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7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15515 L -1.09392 -0.4277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‡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Kvb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Aa¨qb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kv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¯¿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wU‡K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Education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citizenship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 smtClean="0">
                <a:latin typeface="PairaMJ" pitchFamily="2" charset="0"/>
                <a:cs typeface="PairaMJ" pitchFamily="2" charset="0"/>
              </a:rPr>
              <a:t>e‡j</a:t>
            </a:r>
            <a:r>
              <a:rPr lang="en-US" sz="4000" dirty="0" smtClean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AvL¨vwqZ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Kiv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latin typeface="PairaMJ" pitchFamily="2" charset="0"/>
                <a:cs typeface="PairaMJ" pitchFamily="2" charset="0"/>
              </a:rPr>
              <a:t>hvq</a:t>
            </a:r>
            <a:r>
              <a:rPr lang="en-US" sz="4000" dirty="0">
                <a:latin typeface="PairaMJ" pitchFamily="2" charset="0"/>
                <a:cs typeface="PairaMJ" pitchFamily="2" charset="0"/>
              </a:rPr>
              <a:t>? </a:t>
            </a:r>
            <a:endParaRPr lang="en-US" sz="3600" dirty="0">
              <a:latin typeface="PairaMJ" pitchFamily="2" charset="0"/>
              <a:cs typeface="Pair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1981200"/>
            <a:ext cx="4572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ivóªweÁvb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2971800"/>
            <a:ext cx="3810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mgvRweÁvb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3886200"/>
            <a:ext cx="38100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Z_¨ I †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hvMv‡hvM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cÖhyw³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4800600"/>
            <a:ext cx="3810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†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cŠibxwZ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mykvmb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1049000" y="1905000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3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41641 L -1.10902 0.4104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304800"/>
            <a:ext cx="7543800" cy="990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18288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19|	B-</a:t>
            </a:r>
            <a:r>
              <a:rPr lang="en-US" sz="5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Mfb</a:t>
            </a:r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©¨</a:t>
            </a:r>
            <a:r>
              <a:rPr lang="en-US" sz="5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vÝ</a:t>
            </a:r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Gi</a:t>
            </a:r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myweav</a:t>
            </a:r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n‡”Q</a:t>
            </a:r>
            <a:r>
              <a:rPr lang="en-US" sz="5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676400"/>
            <a:ext cx="59055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N‡i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e‡m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Z_¨ 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cvIqv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wm×všÍ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MÖn‡Y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`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xN©m~wÎZv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3600" b="1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miKvix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Kv‡R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`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ÿZv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e„w</a:t>
            </a:r>
            <a:r>
              <a:rPr lang="en-US" sz="36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×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85800" y="45720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11030953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3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38 -0.17479 L -0.94062 0.069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12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609600"/>
            <a:ext cx="84582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8288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20|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	B-</a:t>
            </a:r>
            <a:r>
              <a:rPr lang="en-US" sz="4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Mfb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©¨</a:t>
            </a:r>
            <a:r>
              <a:rPr lang="en-US" sz="4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v‡Ýi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g~j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evav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z="4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KvbwU</a:t>
            </a:r>
            <a:r>
              <a:rPr lang="en-US" sz="4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25908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Z‡_¨i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NvUwZ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3581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657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Z_¨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Pzwi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44958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5720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kvmK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we‡ivax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`j 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4102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4864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Z_¨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cvPvi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9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22705 L -1.09392 -0.0453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0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21| </a:t>
            </a:r>
            <a:r>
              <a:rPr lang="en-US" sz="4000" dirty="0" err="1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AvaywbK</a:t>
            </a:r>
            <a:r>
              <a:rPr lang="en-US" sz="40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hyM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n‡jv</a:t>
            </a:r>
            <a:r>
              <a:rPr lang="en-US" sz="40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¯^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vaxbZvi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Z_¨ cÖhyw³i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mnR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hvZvqvZ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e¨e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¯’vi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mve©Rbxb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wkÿvi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hyM</a:t>
            </a:r>
            <a:r>
              <a:rPr lang="en-US" sz="2800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54753" y="4808621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5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27237 L -1.10052 -0.27839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2611"/>
            <a:ext cx="8077200" cy="1219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b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22| B-</a:t>
            </a:r>
            <a:r>
              <a:rPr lang="en-US" sz="6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Mfb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©¨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v‡Ýi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gva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AtraiMJ" pitchFamily="2" charset="0"/>
                <a:cs typeface="AtraiMJ" pitchFamily="2" charset="0"/>
              </a:rPr>
              <a:t>¨‡g-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6764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miKv‡ii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¯^”</a:t>
            </a:r>
            <a:r>
              <a:rPr lang="en-US" sz="4000" dirty="0" err="1" smtClean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QZv</a:t>
            </a:r>
            <a:r>
              <a:rPr lang="en-US" sz="4000" dirty="0" smtClean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e„w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×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cvq</a:t>
            </a:r>
            <a:endParaRPr lang="en-US" sz="4000" b="1" dirty="0">
              <a:solidFill>
                <a:srgbClr val="00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miKv‡ii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Revew`wnZv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wbwðZ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nq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000" b="1" dirty="0">
              <a:solidFill>
                <a:srgbClr val="00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000" dirty="0" smtClean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my-</a:t>
            </a:r>
            <a:r>
              <a:rPr lang="en-US" sz="4000" dirty="0" err="1" smtClean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kvmb</a:t>
            </a:r>
            <a:r>
              <a:rPr lang="en-US" sz="4000" dirty="0" smtClean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wbwðZ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nq</a:t>
            </a:r>
            <a:r>
              <a:rPr lang="en-US" sz="4000" dirty="0">
                <a:solidFill>
                  <a:srgbClr val="000066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/>
              <a:t>	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5720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1030953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271 -0.16832 L -0.50729 0.07607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12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038600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124200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1336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344905"/>
            <a:ext cx="7848600" cy="7620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/>
                </a:solidFill>
                <a:latin typeface="ArhialkhanMJ" pitchFamily="2" charset="0"/>
                <a:cs typeface="ArhialkhanMJ" pitchFamily="2" charset="0"/>
              </a:rPr>
              <a:t>23| </a:t>
            </a:r>
            <a:r>
              <a:rPr lang="en-US" b="1" dirty="0"/>
              <a:t>	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B-</a:t>
            </a:r>
            <a:r>
              <a:rPr lang="en-US" b="1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Mfb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©¨</a:t>
            </a:r>
            <a:r>
              <a:rPr lang="en-US" b="1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v‡Ýi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Ab¨Zg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evnb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†</a:t>
            </a:r>
            <a:r>
              <a:rPr lang="en-US" b="1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KvbwU</a:t>
            </a:r>
            <a:r>
              <a:rPr lang="en-US" b="1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?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2209800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†cv÷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rhalMJ" pitchFamily="2" charset="0"/>
                <a:cs typeface="BorhalMJ" pitchFamily="2" charset="0"/>
              </a:rPr>
              <a:t>Awdm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581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†</a:t>
            </a:r>
            <a:r>
              <a:rPr lang="en-US" sz="44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dmeyK</a:t>
            </a:r>
            <a:r>
              <a:rPr lang="en-US" sz="44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endParaRPr lang="en-US" sz="44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072503"/>
            <a:ext cx="40386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B-‡</a:t>
            </a:r>
            <a:r>
              <a:rPr lang="en-US" sz="44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gBj</a:t>
            </a:r>
            <a:r>
              <a:rPr lang="en-US" sz="44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endParaRPr lang="en-US" sz="44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953000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986903"/>
            <a:ext cx="40386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B›Uvi‡bU</a:t>
            </a:r>
            <a:r>
              <a:rPr lang="en-US" sz="4000" dirty="0">
                <a:solidFill>
                  <a:schemeClr val="tx1"/>
                </a:solidFill>
                <a:latin typeface="BorhalMJ" pitchFamily="2" charset="0"/>
                <a:cs typeface="BorhalMJ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1 0.06173 C 0.05729 0.09572 0.01424 0.14959 0.03698 0.19445 C 0.06858 0.25896 0.23403 0.12023 0.27379 0.19815 C 0.30695 0.26612 0.14618 0.35398 0.18073 0.42057 C 0.21511 0.49017 0.29966 0.36254 0.33611 0.43815 C 0.36875 0.50427 0.2816 0.52901 0.31007 0.58682 C 0.33959 0.64601 0.37709 0.56832 0.40295 0.62173 C 0.41667 0.64855 0.40348 0.66474 0.39462 0.67884 " pathEditMode="relative" rAng="3402562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3093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038600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124200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1336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97337"/>
            <a:ext cx="7848600" cy="92666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24|	B-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Mfb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©¨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vÝ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kãwUi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 A_©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Kx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2209800"/>
            <a:ext cx="67818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sz="4400" dirty="0"/>
              <a:t>Electronic governance 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58103"/>
            <a:ext cx="67818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Effective governance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072503"/>
            <a:ext cx="67818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Efficient governance 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953000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986903"/>
            <a:ext cx="6781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Elected governance</a:t>
            </a:r>
            <a:endParaRPr lang="en-US" sz="4000" dirty="0"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6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216 -0.3526 C 1.18733 -0.39792 1.1441 -0.45411 1.08507 -0.40648 C 0.99757 -0.34128 1.08785 -0.11168 0.98282 -0.03052 C 0.89236 0.03768 0.85782 -0.19769 0.76945 -0.12671 C 0.67622 -0.05827 0.78889 0.04624 0.68837 0.12092 C 0.59966 0.18774 0.60591 0.05549 0.52952 0.11468 C 0.45174 0.17341 0.52136 0.21618 0.45209 0.26959 C 0.4125 0.29942 0.40087 0.28069 0.39184 0.26867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11" y="3082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2755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513594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6670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685800"/>
            <a:ext cx="8610600" cy="1447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rhialkhanMJ" pitchFamily="2" charset="0"/>
                <a:cs typeface="ArhialkhanMJ" pitchFamily="2" charset="0"/>
              </a:rPr>
              <a:t>25|	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B-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Mfb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©¨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vÝ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cÖwZôvi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ivR‰bwZK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</a:p>
          <a:p>
            <a:pPr algn="l"/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   </a:t>
            </a:r>
            <a:r>
              <a:rPr lang="en-US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cÖwZeÜKZv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†</a:t>
            </a:r>
            <a:r>
              <a:rPr lang="en-US" spc="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KvbwU</a:t>
            </a:r>
            <a:r>
              <a:rPr lang="en-US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2743200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0" rtlCol="0" anchor="ctr"/>
          <a:lstStyle/>
          <a:p>
            <a:r>
              <a:rPr lang="en-US" sz="4400" dirty="0">
                <a:latin typeface="BorhalMJ" pitchFamily="2" charset="0"/>
                <a:cs typeface="BorhalMJ" pitchFamily="2" charset="0"/>
              </a:rPr>
              <a:t>¯^”</a:t>
            </a:r>
            <a:r>
              <a:rPr lang="en-US" sz="4400" dirty="0" err="1">
                <a:latin typeface="BorhalMJ" pitchFamily="2" charset="0"/>
                <a:cs typeface="BorhalMJ" pitchFamily="2" charset="0"/>
              </a:rPr>
              <a:t>QjZvi</a:t>
            </a:r>
            <a:r>
              <a:rPr lang="en-US" sz="4400" dirty="0">
                <a:latin typeface="BorhalMJ" pitchFamily="2" charset="0"/>
                <a:cs typeface="BorhalMJ" pitchFamily="2" charset="0"/>
              </a:rPr>
              <a:t> </a:t>
            </a:r>
            <a:r>
              <a:rPr lang="en-US" sz="4400" dirty="0" err="1">
                <a:latin typeface="BorhalMJ" pitchFamily="2" charset="0"/>
                <a:cs typeface="BorhalMJ" pitchFamily="2" charset="0"/>
              </a:rPr>
              <a:t>Afve</a:t>
            </a:r>
            <a:r>
              <a:rPr lang="en-US" sz="4400" dirty="0">
                <a:latin typeface="BorhalMJ" pitchFamily="2" charset="0"/>
                <a:cs typeface="BorhalMJ" pitchFamily="2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547497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4400" dirty="0" err="1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miKvwi</a:t>
            </a:r>
            <a:r>
              <a:rPr lang="en-US" sz="4400" dirty="0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Lv‡Z</a:t>
            </a:r>
            <a:r>
              <a:rPr lang="en-US" sz="4400" dirty="0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 `</a:t>
            </a:r>
            <a:r>
              <a:rPr lang="en-US" sz="4400" dirty="0" err="1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ye©jZv</a:t>
            </a:r>
            <a:r>
              <a:rPr lang="en-US" sz="4400" dirty="0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309497"/>
            <a:ext cx="62484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B-</a:t>
            </a:r>
            <a:r>
              <a:rPr lang="en-US" sz="4400" dirty="0" err="1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Mfb</a:t>
            </a:r>
            <a:r>
              <a:rPr lang="en-US" sz="44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©¨</a:t>
            </a:r>
            <a:r>
              <a:rPr lang="en-US" sz="4400" dirty="0" err="1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vÝ</a:t>
            </a:r>
            <a:r>
              <a:rPr lang="en-US" sz="44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m‡PZbZvi</a:t>
            </a:r>
            <a:r>
              <a:rPr lang="en-US" sz="44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Afve</a:t>
            </a:r>
            <a:r>
              <a:rPr lang="en-US" sz="44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44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037594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071497"/>
            <a:ext cx="62484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AvBbMZ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KvVv‡gvi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Afve</a:t>
            </a:r>
            <a:r>
              <a:rPr lang="en-US" sz="40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0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97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337 0.07491 C 1.18855 0.03005 1.14532 -0.02613 1.08611 0.02127 C 0.99896 0.08578 1.08924 0.31491 0.98455 0.39676 C 0.89393 0.46474 0.85973 0.22982 0.77032 0.30011 C 0.67934 0.36994 0.78924 0.47352 0.68837 0.54913 C 0.59966 0.61572 0.60764 0.48393 0.5283 0.54127 C 0.45174 0.60161 0.52257 0.64416 0.4533 0.69664 C 0.41302 0.72693 0.40157 0.70913 0.39202 0.69526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28" y="3084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038600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124200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1336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936040"/>
            <a:ext cx="8458200" cy="892759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18288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26|	B-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Mfb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©¨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v‡Ýi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cÖ_g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 I 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cÖavb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wewkó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¨ †</a:t>
            </a:r>
            <a:r>
              <a:rPr lang="en-US" sz="4000" b="1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KvbwU</a:t>
            </a:r>
            <a:r>
              <a:rPr lang="en-US" sz="4000" b="1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2209800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400" dirty="0">
                <a:latin typeface="AtraiMJ" pitchFamily="2" charset="0"/>
                <a:cs typeface="AtraiMJ" pitchFamily="2" charset="0"/>
              </a:rPr>
              <a:t>Z‡_¨i </a:t>
            </a:r>
            <a:r>
              <a:rPr lang="en-US" sz="4400" dirty="0" err="1">
                <a:latin typeface="AtraiMJ" pitchFamily="2" charset="0"/>
                <a:cs typeface="AtraiMJ" pitchFamily="2" charset="0"/>
              </a:rPr>
              <a:t>Av`vb-cÖ`vb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581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4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cÖhyw³ </a:t>
            </a:r>
            <a:r>
              <a:rPr lang="en-US" sz="44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wbf©iZv</a:t>
            </a:r>
            <a:r>
              <a:rPr lang="en-US" sz="4400" dirty="0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44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072503"/>
            <a:ext cx="52578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400" dirty="0" err="1">
                <a:latin typeface="AtraiMJ" pitchFamily="2" charset="0"/>
                <a:cs typeface="AtraiMJ" pitchFamily="2" charset="0"/>
              </a:rPr>
              <a:t>mwVK</a:t>
            </a:r>
            <a:r>
              <a:rPr lang="en-US" sz="4400" dirty="0">
                <a:latin typeface="AtraiMJ" pitchFamily="2" charset="0"/>
                <a:cs typeface="AtraiMJ" pitchFamily="2" charset="0"/>
              </a:rPr>
              <a:t> Z_¨ </a:t>
            </a:r>
            <a:r>
              <a:rPr lang="en-US" sz="4400" dirty="0" err="1">
                <a:latin typeface="AtraiMJ" pitchFamily="2" charset="0"/>
                <a:cs typeface="AtraiMJ" pitchFamily="2" charset="0"/>
              </a:rPr>
              <a:t>cvIqvi</a:t>
            </a:r>
            <a:r>
              <a:rPr lang="en-US" sz="4400" dirty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>
                <a:latin typeface="AtraiMJ" pitchFamily="2" charset="0"/>
                <a:cs typeface="AtraiMJ" pitchFamily="2" charset="0"/>
              </a:rPr>
              <a:t>wbðqZv</a:t>
            </a:r>
            <a:r>
              <a:rPr lang="en-US" sz="4400" dirty="0">
                <a:latin typeface="AtraiMJ" pitchFamily="2" charset="0"/>
                <a:cs typeface="AtraiMJ" pitchFamily="2" charset="0"/>
              </a:rPr>
              <a:t> 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953000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986903"/>
            <a:ext cx="5257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cwi‡ekMZ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b="1" spc="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myweav</a:t>
            </a:r>
            <a:r>
              <a:rPr lang="en-US" sz="40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hmaputraMJ" pitchFamily="2" charset="0"/>
                <a:cs typeface="BrahmaputraMJ" pitchFamily="2" charset="0"/>
              </a:rPr>
              <a:t> </a:t>
            </a:r>
            <a:endParaRPr lang="en-US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52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584 -0.15052 C 1.0507 -0.36324 0.91059 -0.64925 0.8573 -0.60347 C 0.77639 -0.54659 1.19775 0.46173 1.10486 0.54266 C 1.02084 0.60393 0.69323 -0.30914 0.61407 -0.23862 C 0.52969 -0.17365 0.84497 0.42497 0.75105 0.49017 C 0.67101 0.5526 0.5342 0.09271 0.46146 0.14381 C 0.39167 0.20092 0.56684 0.49988 0.5033 0.54844 C 0.46702 0.57572 0.425 0.48716 0.39289 0.41942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2788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6565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742194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751594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597336"/>
            <a:ext cx="7848600" cy="168866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8288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27| B-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Mfb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©¨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vÝ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e¨e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¯’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vq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miKv‡ii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m‡½ 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Kvi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¯^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qswµq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	†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hvMv‡hvM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¯’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vwcZ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BrahmaputraMJ" pitchFamily="2" charset="0"/>
                <a:cs typeface="BrahmaputraMJ" pitchFamily="2" charset="0"/>
              </a:rPr>
              <a:t>? </a:t>
            </a:r>
          </a:p>
          <a:p>
            <a:pPr algn="just">
              <a:spcBef>
                <a:spcPts val="0"/>
              </a:spcBef>
              <a:tabLst>
                <a:tab pos="314325" algn="l"/>
                <a:tab pos="1680210" algn="l"/>
              </a:tabLst>
            </a:pPr>
            <a:r>
              <a:rPr lang="en-US" dirty="0" smtClean="0">
                <a:solidFill>
                  <a:schemeClr val="tx1"/>
                </a:solidFill>
                <a:latin typeface="KongshoMJ" pitchFamily="2" charset="0"/>
                <a:ea typeface="Times New Roman"/>
                <a:cs typeface="KongshoMJ" pitchFamily="2" charset="0"/>
              </a:rPr>
              <a:t> </a:t>
            </a:r>
            <a:endParaRPr lang="en-US" dirty="0">
              <a:solidFill>
                <a:schemeClr val="tx1"/>
              </a:solidFill>
              <a:effectLst/>
              <a:latin typeface="KongshoMJ" pitchFamily="2" charset="0"/>
              <a:ea typeface="Times New Roman"/>
              <a:cs typeface="Kongsho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827794"/>
            <a:ext cx="35814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sz="4400" dirty="0" err="1">
                <a:latin typeface="ArhialkhanMJ" pitchFamily="2" charset="0"/>
                <a:cs typeface="ArhialkhanMJ" pitchFamily="2" charset="0"/>
              </a:rPr>
              <a:t>RbM‡bi</a:t>
            </a:r>
            <a:r>
              <a:rPr lang="en-US" sz="4400" dirty="0"/>
              <a:t> 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776097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hialkhanMJ" pitchFamily="2" charset="0"/>
                <a:cs typeface="ArhialkhanMJ" pitchFamily="2" charset="0"/>
              </a:rPr>
              <a:t>Avgjv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rhialkhanMJ" pitchFamily="2" charset="0"/>
                <a:cs typeface="ArhialkhanMJ" pitchFamily="2" charset="0"/>
              </a:rPr>
              <a:t>‡`i 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690497"/>
            <a:ext cx="35814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ArhialkhanMJ" pitchFamily="2" charset="0"/>
                <a:cs typeface="ArhialkhanMJ" pitchFamily="2" charset="0"/>
              </a:rPr>
              <a:t>cÖkvm‡bi</a:t>
            </a:r>
            <a:endParaRPr lang="en-US" sz="4400" dirty="0"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570994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604897"/>
            <a:ext cx="35814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cÖwZôv‡bi</a:t>
            </a:r>
            <a:r>
              <a:rPr lang="en-US" sz="4000" dirty="0">
                <a:solidFill>
                  <a:srgbClr val="000099"/>
                </a:solidFill>
                <a:latin typeface="ArhialkhanMJ" pitchFamily="2" charset="0"/>
                <a:cs typeface="ArhialkhanMJ" pitchFamily="2" charset="0"/>
              </a:rPr>
              <a:t> </a:t>
            </a:r>
            <a:endParaRPr lang="en-US" sz="4000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hialkhanMJ" pitchFamily="2" charset="0"/>
              <a:cs typeface="Arhialkhan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8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216 0.02381 C 1.18733 -0.02151 1.1441 -0.07769 1.08507 -0.03006 C 0.99757 0.03514 1.08785 0.26474 0.98282 0.34589 C 0.89236 0.4141 0.85782 0.17872 0.76945 0.24971 C 0.67622 0.31815 0.78889 0.42266 0.68837 0.49734 C 0.59966 0.56416 0.60591 0.4319 0.52952 0.49109 C 0.45243 0.55005 0.52136 0.5926 0.4533 0.64601 C 0.4158 0.6756 0.40295 0.65711 0.39184 0.64508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11" y="3082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2755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513594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6670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685800"/>
            <a:ext cx="8001000" cy="14478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tIns="91440" bIns="91440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AtraiMJ" pitchFamily="2" charset="0"/>
                <a:cs typeface="AtraiMJ" pitchFamily="2" charset="0"/>
              </a:rPr>
              <a:t>28|	</a:t>
            </a:r>
            <a:r>
              <a:rPr lang="en-US" dirty="0" err="1">
                <a:latin typeface="AtraiMJ" pitchFamily="2" charset="0"/>
                <a:cs typeface="AtraiMJ" pitchFamily="2" charset="0"/>
              </a:rPr>
              <a:t>mykvm‡bi</a:t>
            </a:r>
            <a:r>
              <a:rPr lang="en-US" dirty="0">
                <a:latin typeface="AtraiMJ" pitchFamily="2" charset="0"/>
                <a:cs typeface="AtraiMJ" pitchFamily="2" charset="0"/>
              </a:rPr>
              <a:t> m‡½ †</a:t>
            </a:r>
            <a:r>
              <a:rPr lang="en-US" dirty="0" err="1">
                <a:latin typeface="AtraiMJ" pitchFamily="2" charset="0"/>
                <a:cs typeface="AtraiMJ" pitchFamily="2" charset="0"/>
              </a:rPr>
              <a:t>KvbwU</a:t>
            </a:r>
            <a:r>
              <a:rPr lang="en-US" dirty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err="1">
                <a:latin typeface="AtraiMJ" pitchFamily="2" charset="0"/>
                <a:cs typeface="AtraiMJ" pitchFamily="2" charset="0"/>
              </a:rPr>
              <a:t>IZ‡cÖvZfv‡e</a:t>
            </a:r>
            <a:r>
              <a:rPr lang="en-US" dirty="0">
                <a:latin typeface="AtraiMJ" pitchFamily="2" charset="0"/>
                <a:cs typeface="AtraiMJ" pitchFamily="2" charset="0"/>
              </a:rPr>
              <a:t> </a:t>
            </a:r>
            <a:endParaRPr lang="en-US" dirty="0" smtClean="0">
              <a:latin typeface="AtraiMJ" pitchFamily="2" charset="0"/>
              <a:cs typeface="AtraiMJ" pitchFamily="2" charset="0"/>
            </a:endParaRPr>
          </a:p>
          <a:p>
            <a:pPr algn="l"/>
            <a:r>
              <a:rPr lang="en-US" dirty="0">
                <a:latin typeface="AtraiMJ" pitchFamily="2" charset="0"/>
                <a:cs typeface="AtraiMJ" pitchFamily="2" charset="0"/>
              </a:rPr>
              <a:t> </a:t>
            </a:r>
            <a:r>
              <a:rPr lang="en-US" dirty="0" smtClean="0">
                <a:latin typeface="AtraiMJ" pitchFamily="2" charset="0"/>
                <a:cs typeface="AtraiMJ" pitchFamily="2" charset="0"/>
              </a:rPr>
              <a:t>       </a:t>
            </a:r>
            <a:r>
              <a:rPr lang="en-US" dirty="0" err="1" smtClean="0">
                <a:latin typeface="AtraiMJ" pitchFamily="2" charset="0"/>
                <a:cs typeface="AtraiMJ" pitchFamily="2" charset="0"/>
              </a:rPr>
              <a:t>RwoZ</a:t>
            </a:r>
            <a:r>
              <a:rPr lang="en-US" dirty="0">
                <a:latin typeface="AtraiMJ" pitchFamily="2" charset="0"/>
                <a:cs typeface="AtraiMJ" pitchFamily="2" charset="0"/>
              </a:rPr>
              <a:t>? </a:t>
            </a:r>
            <a:endParaRPr lang="en-US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743200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r>
              <a:rPr lang="en-US" sz="4400" dirty="0" smtClean="0">
                <a:latin typeface="AtraiMJ" pitchFamily="2" charset="0"/>
                <a:cs typeface="AtraiMJ" pitchFamily="2" charset="0"/>
              </a:rPr>
              <a:t> </a:t>
            </a:r>
            <a:r>
              <a:rPr lang="en-US" sz="4400" dirty="0" err="1" smtClean="0">
                <a:latin typeface="AtraiMJ" pitchFamily="2" charset="0"/>
                <a:cs typeface="AtraiMJ" pitchFamily="2" charset="0"/>
              </a:rPr>
              <a:t>mgvR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547497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4400" dirty="0" err="1">
                <a:solidFill>
                  <a:srgbClr val="C00000"/>
                </a:solidFill>
                <a:latin typeface="AtraiMJ" pitchFamily="2" charset="0"/>
                <a:cs typeface="AtraiMJ" pitchFamily="2" charset="0"/>
              </a:rPr>
              <a:t>Kw¤úDUvi</a:t>
            </a:r>
            <a:r>
              <a:rPr lang="en-US" sz="4400" dirty="0">
                <a:latin typeface="AtraiMJ" pitchFamily="2" charset="0"/>
                <a:cs typeface="AtraiMJ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309497"/>
            <a:ext cx="40386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4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B-</a:t>
            </a:r>
            <a:r>
              <a:rPr lang="en-US" sz="4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Mfb</a:t>
            </a:r>
            <a:r>
              <a:rPr lang="en-US" sz="44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©¨</a:t>
            </a:r>
            <a:r>
              <a:rPr lang="en-US" sz="44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vÝ</a:t>
            </a:r>
            <a:endParaRPr lang="en-US" sz="44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037594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071497"/>
            <a:ext cx="40386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r>
              <a:rPr lang="en-US" sz="4000" dirty="0" err="1">
                <a:solidFill>
                  <a:srgbClr val="000099"/>
                </a:solidFill>
                <a:latin typeface="AtraiMJ" pitchFamily="2" charset="0"/>
                <a:cs typeface="AtraiMJ" pitchFamily="2" charset="0"/>
              </a:rPr>
              <a:t>B›Uvi‡bU</a:t>
            </a:r>
            <a:endParaRPr lang="en-US" sz="4000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traiMJ" pitchFamily="2" charset="0"/>
              <a:cs typeface="Atrai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9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125 -0.03099 C 1.18768 -0.07584 1.14445 -0.13203 1.08525 -0.08463 C 0.99809 -0.02012 1.08837 0.20901 0.98368 0.29086 C 0.89306 0.35884 0.85886 0.12393 0.76945 0.19422 C 0.67848 0.26404 0.78837 0.36763 0.6875 0.44323 C 0.59879 0.50982 0.60677 0.37803 0.52743 0.43537 C 0.45087 0.49572 0.5217 0.53826 0.45243 0.59075 C 0.41216 0.62104 0.4007 0.60323 0.39115 0.58936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28" y="3084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40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wek¦e¨vs‡Ki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`„</a:t>
            </a:r>
            <a:r>
              <a:rPr lang="en-US" sz="40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wó‡Z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mykvmb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KqwU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¯Í‡¤¢i </a:t>
            </a:r>
            <a:r>
              <a:rPr lang="en-US" sz="40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Ici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cÖwZwôZ</a:t>
            </a:r>
            <a:r>
              <a:rPr lang="en-US" sz="40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? </a:t>
            </a:r>
            <a:endParaRPr lang="en-US" sz="3100" dirty="0">
              <a:solidFill>
                <a:srgbClr val="FFFF00"/>
              </a:solidFill>
              <a:latin typeface="PairaMJ" pitchFamily="2" charset="0"/>
              <a:cs typeface="Pair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1981200"/>
            <a:ext cx="3810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2wU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2971800"/>
            <a:ext cx="3810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3wU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3886200"/>
            <a:ext cx="38100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4wU</a:t>
            </a:r>
            <a:endParaRPr lang="en-US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4800600"/>
            <a:ext cx="3810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5wU</a:t>
            </a:r>
            <a:endParaRPr lang="en-US" sz="28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1049000" y="1905000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8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924 -0.71053 L -1.11076 0.2772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500" y="49387"/>
                                    </p:animMotion>
                                  </p:childTnLst>
                                  <p:subTnLst>
                                    <p:audio>
                                      <p:cMediaNode vol="8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8851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970794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980194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458200" cy="23622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18288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29|	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Av‡M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GK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mgq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Kv‡R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miKvwi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Awd‡m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†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M‡j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KongshoMJ" pitchFamily="2" charset="0"/>
              <a:cs typeface="KongshoMJ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       </a:t>
            </a:r>
            <a:r>
              <a:rPr lang="en-US" sz="4000" dirty="0" err="1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cÖPzi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mgq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I A_©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LiP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n‡Zv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GLb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N‡i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e‡mB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endParaRPr lang="en-US" sz="4000" dirty="0" smtClean="0">
              <a:solidFill>
                <a:schemeClr val="tx1"/>
              </a:solidFill>
              <a:latin typeface="KongshoMJ" pitchFamily="2" charset="0"/>
              <a:cs typeface="KongshoMJ" pitchFamily="2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       </a:t>
            </a:r>
            <a:r>
              <a:rPr lang="en-US" sz="4000" dirty="0" err="1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Hme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KvR</a:t>
            </a:r>
            <a:r>
              <a:rPr lang="en-US" sz="4000" dirty="0" smtClean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Kiv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hvq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|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Zv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Kxfv‡e</a:t>
            </a:r>
            <a:r>
              <a:rPr lang="en-US" sz="4000" dirty="0">
                <a:solidFill>
                  <a:schemeClr val="tx1"/>
                </a:solidFill>
                <a:latin typeface="KongshoMJ" pitchFamily="2" charset="0"/>
                <a:cs typeface="KongshoMJ" pitchFamily="2" charset="0"/>
              </a:rPr>
              <a:t> m¤¢e?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3056394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91440" rtlCol="0" anchor="ctr"/>
          <a:lstStyle/>
          <a:p>
            <a:pPr algn="ctr"/>
            <a:r>
              <a:rPr lang="en-US" sz="4400" dirty="0" err="1">
                <a:latin typeface="BrahmaputraMJ" pitchFamily="2" charset="0"/>
                <a:cs typeface="BrahmaputraMJ" pitchFamily="2" charset="0"/>
              </a:rPr>
              <a:t>Rbm‡PZbv</a:t>
            </a:r>
            <a:r>
              <a:rPr lang="en-US" sz="4400" dirty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>
                <a:latin typeface="BrahmaputraMJ" pitchFamily="2" charset="0"/>
                <a:cs typeface="BrahmaputraMJ" pitchFamily="2" charset="0"/>
              </a:rPr>
              <a:t>e„w</a:t>
            </a:r>
            <a:r>
              <a:rPr lang="en-US" sz="4400" dirty="0">
                <a:latin typeface="BrahmaputraMJ" pitchFamily="2" charset="0"/>
                <a:cs typeface="BrahmaputraMJ" pitchFamily="2" charset="0"/>
              </a:rPr>
              <a:t>×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hmaputraMJ" pitchFamily="2" charset="0"/>
              <a:cs typeface="Brahmaputra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4004697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B-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Mfb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©¨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v‡Ýi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d‡j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DhanshirhiMJ" pitchFamily="2" charset="0"/>
                <a:cs typeface="DhanshirhiMJ" pitchFamily="2" charset="0"/>
              </a:rPr>
              <a:t> 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DhanshirhiMJ" pitchFamily="2" charset="0"/>
              <a:cs typeface="Dhanshirhi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919097"/>
            <a:ext cx="66294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sz="4400" dirty="0" err="1" smtClean="0">
                <a:latin typeface="KongshoMJ" pitchFamily="2" charset="0"/>
                <a:cs typeface="KongshoMJ" pitchFamily="2" charset="0"/>
              </a:rPr>
              <a:t>দূY©xwZ</a:t>
            </a:r>
            <a:r>
              <a:rPr lang="en-US" sz="4400" dirty="0" smtClean="0">
                <a:latin typeface="KongshoMJ" pitchFamily="2" charset="0"/>
                <a:cs typeface="KongshoMJ" pitchFamily="2" charset="0"/>
              </a:rPr>
              <a:t> </a:t>
            </a:r>
            <a:r>
              <a:rPr lang="en-US" sz="4400" dirty="0">
                <a:latin typeface="KongshoMJ" pitchFamily="2" charset="0"/>
                <a:cs typeface="KongshoMJ" pitchFamily="2" charset="0"/>
              </a:rPr>
              <a:t>I </a:t>
            </a:r>
            <a:r>
              <a:rPr lang="en-US" sz="4400" dirty="0" err="1">
                <a:latin typeface="KongshoMJ" pitchFamily="2" charset="0"/>
                <a:cs typeface="KongshoMJ" pitchFamily="2" charset="0"/>
              </a:rPr>
              <a:t>ÿgZvi</a:t>
            </a:r>
            <a:r>
              <a:rPr lang="en-US" sz="4400" dirty="0">
                <a:latin typeface="KongshoMJ" pitchFamily="2" charset="0"/>
                <a:cs typeface="KongshoMJ" pitchFamily="2" charset="0"/>
              </a:rPr>
              <a:t> </a:t>
            </a:r>
            <a:r>
              <a:rPr lang="en-US" sz="4400" dirty="0" err="1">
                <a:latin typeface="KongshoMJ" pitchFamily="2" charset="0"/>
                <a:cs typeface="KongshoMJ" pitchFamily="2" charset="0"/>
              </a:rPr>
              <a:t>Ace¨envi</a:t>
            </a:r>
            <a:r>
              <a:rPr lang="en-US" sz="4400" dirty="0">
                <a:latin typeface="KongshoMJ" pitchFamily="2" charset="0"/>
                <a:cs typeface="KongshoMJ" pitchFamily="2" charset="0"/>
              </a:rPr>
              <a:t> †</a:t>
            </a:r>
            <a:r>
              <a:rPr lang="en-US" sz="4400" dirty="0" err="1">
                <a:latin typeface="KongshoMJ" pitchFamily="2" charset="0"/>
                <a:cs typeface="KongshoMJ" pitchFamily="2" charset="0"/>
              </a:rPr>
              <a:t>iva</a:t>
            </a:r>
            <a:r>
              <a:rPr lang="en-US" sz="4400" dirty="0">
                <a:latin typeface="KongshoMJ" pitchFamily="2" charset="0"/>
                <a:cs typeface="KongshoMJ" pitchFamily="2" charset="0"/>
              </a:rPr>
              <a:t> 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KongshoMJ" pitchFamily="2" charset="0"/>
              <a:cs typeface="Kongsho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799594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833497"/>
            <a:ext cx="66294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†</a:t>
            </a:r>
            <a:r>
              <a:rPr lang="en-US" sz="4400" b="1" dirty="0" err="1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hvMv‡hvM</a:t>
            </a:r>
            <a:r>
              <a:rPr lang="en-US" sz="4400" b="1" dirty="0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e¨e</a:t>
            </a:r>
            <a:r>
              <a:rPr lang="en-US" sz="4400" b="1" dirty="0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¯’vi </a:t>
            </a:r>
            <a:r>
              <a:rPr lang="en-US" sz="4400" b="1" dirty="0" err="1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Dbœq‡bi</a:t>
            </a:r>
            <a:r>
              <a:rPr lang="en-US" sz="4400" b="1" dirty="0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d‡j</a:t>
            </a:r>
            <a:r>
              <a:rPr lang="en-US" sz="4400" b="1" dirty="0">
                <a:solidFill>
                  <a:schemeClr val="tx1"/>
                </a:solidFill>
                <a:latin typeface="DhanshirhiMJ" pitchFamily="2" charset="0"/>
                <a:cs typeface="DhanshirhiMJ" pitchFamily="2" charset="0"/>
              </a:rPr>
              <a:t> </a:t>
            </a:r>
            <a:endParaRPr lang="en-US" sz="40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hanshirhiMJ" pitchFamily="2" charset="0"/>
              <a:cs typeface="Dhanshirhi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601 -0.02659 C 1.05087 -0.23954 0.91094 -0.52486 0.85747 -0.47977 C 0.77743 -0.42058 1.19792 0.58566 1.10486 0.66566 C 1.02084 0.72693 0.69323 -0.18497 0.61424 -0.11422 C 0.53073 -0.04925 0.84514 0.54867 0.75122 0.6141 C 0.67118 0.6763 0.53455 0.21664 0.46198 0.26797 C 0.39289 0.32508 0.56719 0.62358 0.50504 0.67167 C 0.46736 0.69896 0.42535 0.6104 0.39306 0.54335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2786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885194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970794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980194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458200" cy="15240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18288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30|	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bvbvgyLx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†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hvMv‡hvM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m„wó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K‡i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GKm‡½ 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KvR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</a:p>
          <a:p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      </a:t>
            </a:r>
            <a:r>
              <a:rPr lang="en-US" sz="4000" dirty="0" err="1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Kivi</a:t>
            </a:r>
            <a:r>
              <a:rPr lang="en-US" sz="4000" dirty="0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Rb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¨ B-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Mfb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©¨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v‡Ýi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†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KvbwU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0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cÖ‡qvRb</a:t>
            </a:r>
            <a:r>
              <a:rPr lang="en-US" sz="40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?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28800" y="3056394"/>
            <a:ext cx="45720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tIns="91440" rtlCol="0" anchor="ctr"/>
          <a:lstStyle/>
          <a:p>
            <a:r>
              <a:rPr lang="en-US" sz="4400" dirty="0" smtClean="0">
                <a:latin typeface="DhanshirhiMJ" pitchFamily="2" charset="0"/>
                <a:cs typeface="DhanshirhiMJ" pitchFamily="2" charset="0"/>
              </a:rPr>
              <a:t> †</a:t>
            </a:r>
            <a:r>
              <a:rPr lang="en-US" sz="4400" dirty="0">
                <a:latin typeface="DhanshirhiMJ" pitchFamily="2" charset="0"/>
                <a:cs typeface="DhanshirhiMJ" pitchFamily="2" charset="0"/>
              </a:rPr>
              <a:t>K›`ª</a:t>
            </a:r>
            <a:r>
              <a:rPr lang="en-US" sz="4400" dirty="0" err="1">
                <a:latin typeface="DhanshirhiMJ" pitchFamily="2" charset="0"/>
                <a:cs typeface="DhanshirhiMJ" pitchFamily="2" charset="0"/>
              </a:rPr>
              <a:t>xq</a:t>
            </a:r>
            <a:r>
              <a:rPr lang="en-US" sz="4400" dirty="0">
                <a:latin typeface="DhanshirhiMJ" pitchFamily="2" charset="0"/>
                <a:cs typeface="DhanshirhiMJ" pitchFamily="2" charset="0"/>
              </a:rPr>
              <a:t> </a:t>
            </a:r>
            <a:r>
              <a:rPr lang="en-US" sz="4400" dirty="0" err="1">
                <a:latin typeface="DhanshirhiMJ" pitchFamily="2" charset="0"/>
                <a:cs typeface="DhanshirhiMJ" pitchFamily="2" charset="0"/>
              </a:rPr>
              <a:t>WvUv‡eR</a:t>
            </a:r>
            <a:endParaRPr lang="en-US" sz="4400" dirty="0">
              <a:latin typeface="DhanshirhiMJ" pitchFamily="2" charset="0"/>
              <a:cs typeface="Dhanshirhi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4004697"/>
            <a:ext cx="45720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tlCol="0" anchor="ctr"/>
          <a:lstStyle/>
          <a:p>
            <a:r>
              <a:rPr lang="en-US" sz="4800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KongshoMJ" pitchFamily="2" charset="0"/>
                <a:cs typeface="KongshoMJ" pitchFamily="2" charset="0"/>
              </a:rPr>
              <a:t>mycvi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KongshoMJ" pitchFamily="2" charset="0"/>
                <a:cs typeface="KongshoMJ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KongshoMJ" pitchFamily="2" charset="0"/>
                <a:cs typeface="KongshoMJ" pitchFamily="2" charset="0"/>
              </a:rPr>
              <a:t>Kw¤úDUvi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KongshoMJ" pitchFamily="2" charset="0"/>
                <a:cs typeface="KongshoMJ" pitchFamily="2" charset="0"/>
              </a:rPr>
              <a:t> 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KongshoMJ" pitchFamily="2" charset="0"/>
              <a:cs typeface="Kongsho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919097"/>
            <a:ext cx="45720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91440" rtlCol="0" anchor="ctr"/>
          <a:lstStyle/>
          <a:p>
            <a:r>
              <a:rPr lang="en-US" sz="4400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spc="300" dirty="0" err="1" smtClean="0">
                <a:latin typeface="BorhalMJ" pitchFamily="2" charset="0"/>
                <a:cs typeface="BorhalMJ" pitchFamily="2" charset="0"/>
              </a:rPr>
              <a:t>cÖPzi</a:t>
            </a:r>
            <a:r>
              <a:rPr lang="en-US" sz="4400" spc="300" dirty="0" smtClean="0">
                <a:latin typeface="BorhalMJ" pitchFamily="2" charset="0"/>
                <a:cs typeface="BorhalMJ" pitchFamily="2" charset="0"/>
              </a:rPr>
              <a:t> </a:t>
            </a:r>
            <a:r>
              <a:rPr lang="en-US" sz="4400" spc="300" dirty="0" err="1">
                <a:latin typeface="BorhalMJ" pitchFamily="2" charset="0"/>
                <a:cs typeface="BorhalMJ" pitchFamily="2" charset="0"/>
              </a:rPr>
              <a:t>Rbej</a:t>
            </a:r>
            <a:r>
              <a:rPr lang="en-US" sz="4400" spc="300" dirty="0">
                <a:latin typeface="BorhalMJ" pitchFamily="2" charset="0"/>
                <a:cs typeface="BorhalMJ" pitchFamily="2" charset="0"/>
              </a:rPr>
              <a:t> </a:t>
            </a:r>
            <a:endParaRPr lang="en-US" sz="4400" spc="3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BorhalMJ" pitchFamily="2" charset="0"/>
              <a:cs typeface="Borhal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799594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833497"/>
            <a:ext cx="45720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wbiew”Qbœ</a:t>
            </a:r>
            <a:r>
              <a:rPr lang="en-US" sz="4400" dirty="0" smtClean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we`y¨r</a:t>
            </a:r>
            <a:r>
              <a:rPr lang="en-US" sz="44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e¨e</a:t>
            </a:r>
            <a:r>
              <a:rPr lang="en-US" sz="4400" dirty="0">
                <a:solidFill>
                  <a:srgbClr val="000099"/>
                </a:solidFill>
                <a:latin typeface="BrahmaputraMJ" pitchFamily="2" charset="0"/>
                <a:cs typeface="BrahmaputraMJ" pitchFamily="2" charset="0"/>
              </a:rPr>
              <a:t>¯’v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0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40000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4358 -0.17226 C 1.04844 -0.38521 0.90851 -0.67052 0.85504 -0.62544 C 0.775 -0.56625 1.19549 0.44 1.10243 0.52 C 1.01841 0.58127 0.6908 -0.33064 0.61181 -0.25989 C 0.5283 -0.19492 0.84271 0.403 0.74879 0.46844 C 0.66875 0.53063 0.53212 0.07098 0.45955 0.12231 C 0.39045 0.17942 0.56476 0.47792 0.50261 0.52578 C 0.46493 0.55329 0.42292 0.46474 0.39063 0.39768 " pathEditMode="relative" rAng="9033018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99" y="2786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YHAN\Document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22959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6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YHAN\Documents\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058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7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YHAN\Documents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001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3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YHAN\Documents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8077200" cy="41147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YHAN\Documents\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7924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5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YHAN\Documents\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1"/>
          <a:stretch/>
        </p:blipFill>
        <p:spPr bwMode="auto">
          <a:xfrm>
            <a:off x="533400" y="1066800"/>
            <a:ext cx="8305799" cy="438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4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8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03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1066800" y="2362200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75466" y="2362200"/>
            <a:ext cx="5096934" cy="4800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bvMwiKZvi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AZxZ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I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eZ©gvb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066800" y="3048000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75466" y="3116573"/>
            <a:ext cx="5096934" cy="4114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bvMwiK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AvPiY</a:t>
            </a:r>
            <a:endParaRPr lang="en-US" sz="2800" dirty="0">
              <a:solidFill>
                <a:srgbClr val="0000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066800" y="3710991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75466" y="3710991"/>
            <a:ext cx="5096934" cy="48000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bvMwiK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AwaKvi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I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KZ©e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¨ </a:t>
            </a:r>
            <a:endParaRPr lang="en-US" sz="2800" dirty="0">
              <a:solidFill>
                <a:srgbClr val="000099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66800" y="4396791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675466" y="4465364"/>
            <a:ext cx="5096934" cy="41143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gvbweK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cÖwZôvb</a:t>
            </a:r>
            <a:r>
              <a:rPr lang="en-US" sz="2800" dirty="0">
                <a:solidFill>
                  <a:srgbClr val="000099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rgbClr val="000099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1201400" y="1600200"/>
            <a:ext cx="5334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PairaMJ" pitchFamily="2" charset="0"/>
                <a:cs typeface="PairaMJ" pitchFamily="2" charset="0"/>
              </a:rPr>
              <a:t/>
            </a:r>
            <a:br>
              <a:rPr lang="en-US" dirty="0" smtClean="0">
                <a:latin typeface="PairaMJ" pitchFamily="2" charset="0"/>
                <a:cs typeface="PairaMJ" pitchFamily="2" charset="0"/>
              </a:rPr>
            </a:br>
            <a:r>
              <a:rPr lang="en-US" dirty="0" smtClean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3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|	‡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cŠibxwZi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aviYv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w`‡Z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wM‡q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Gd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AvB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MøvDW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g~jZ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	†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Kvb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welqwU‡K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cÖvavb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¨ w`‡</a:t>
            </a:r>
            <a:r>
              <a:rPr lang="en-US" dirty="0" err="1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qwQ‡jb</a:t>
            </a:r>
            <a:r>
              <a:rPr lang="en-US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rPr>
              <a:t>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10197 L -1.10834 0.3042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92" y="2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৭।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পৌরনীতি ও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নাগরীকতার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900" y="1714500"/>
            <a:ext cx="5867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মূল্যবোধ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আইন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স্বাধীনতা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সাম্য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1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-0.00462 L -0.49236 0.0760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4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৮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নাগরীকতা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স্থানীয়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রূপলাভ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যখন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নাগরিক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--</a:t>
            </a:r>
            <a:endParaRPr lang="en-US" sz="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900" y="1714500"/>
            <a:ext cx="68961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স্থানীয়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এলাকার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সদস্য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ভোগ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endParaRPr lang="en-US" sz="28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69342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এলাকার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উন্নয়ন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কাজে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সহযোগীতা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endParaRPr lang="en-US" sz="28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69342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সার্কের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প্রতিনিধি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হয়ে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নেপাল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যায়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809 L -1.125 0.07261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4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0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৯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বিশ্ব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ব্যাংক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সুশাসনের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কয়টি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সূচকের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কথা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l"/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বলেছে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৪টি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29503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৫টি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43903"/>
            <a:ext cx="3581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৬টি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758303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৭টি</a:t>
            </a:r>
            <a:endParaRPr lang="en-US" sz="4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54753" y="4808621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3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13935 L -1.10052 -0.1453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১০।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সুশাসনের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হলো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900" y="1714500"/>
            <a:ext cx="5867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রাজনৈতিক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অস্থিতিশীলতা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দূর্নীতি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অদক্ষ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আমলাতন্ত্র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94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462 L -0.4941 0.07607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4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0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১০।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মানুষ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স্বভাবতই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---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নি:সংজ্ঞ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জীব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29503"/>
            <a:ext cx="3581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সামাজিক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জীব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43903"/>
            <a:ext cx="3581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রাষ্ট্রীয়</a:t>
            </a:r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জীব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7583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ইন্দ্রিীয়</a:t>
            </a: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স্বর্বস্ব</a:t>
            </a:r>
            <a:r>
              <a:rPr lang="en-US" sz="44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জীব</a:t>
            </a:r>
            <a:endParaRPr lang="en-US" sz="44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54753" y="4808621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3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27515 L -1.10052 -0.28116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১২।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নৈতিক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করা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হলে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900" y="1714500"/>
            <a:ext cx="5867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সুশাসন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হবে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দূর্নীতি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হ্রাস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পাবে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অর্থনৈতিক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বৃদ্ধি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পাবে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4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3.46821E-7 L -1.125 0.069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3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১৩।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সুশাসন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নিশ্চিত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600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66900" y="1714500"/>
            <a:ext cx="5867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সদিচ্ছা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5908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667000"/>
            <a:ext cx="58674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আন্তরিকতা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</a:t>
            </a:r>
            <a:endParaRPr lang="en-US" sz="36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505200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5814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প্রচুর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অর্থের</a:t>
            </a:r>
            <a:r>
              <a:rPr lang="en-US" sz="3600" b="1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প্রয়োজন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2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3.46821E-7 L -1.125 0.0696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0" y="3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41158" y="609600"/>
            <a:ext cx="8229600" cy="17487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/>
              <a:t>‌‌ ‍‍‍‍‍‍‍   ক’ </a:t>
            </a:r>
            <a:r>
              <a:rPr lang="en-US" sz="3600" b="1" dirty="0" err="1" smtClean="0"/>
              <a:t>দেশে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সংসদীয়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সরকার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ব্যবস্থা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বিদ্যমান</a:t>
            </a:r>
            <a:r>
              <a:rPr lang="en-US" sz="3600" b="1" dirty="0" smtClean="0"/>
              <a:t>। </a:t>
            </a:r>
            <a:r>
              <a:rPr lang="en-US" sz="3600" b="1" dirty="0" err="1" smtClean="0"/>
              <a:t>দেশটির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একটি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বিশ্ববিদ্যালয়ে</a:t>
            </a:r>
            <a:r>
              <a:rPr lang="en-US" sz="3600" b="1" dirty="0" smtClean="0"/>
              <a:t> “</a:t>
            </a:r>
            <a:r>
              <a:rPr lang="en-US" sz="3600" b="1" dirty="0" err="1" smtClean="0"/>
              <a:t>সুশাসন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এবং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অন্তরায়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শীর্ষক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আলোচনা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সভায়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একজন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বিশিষ্ট্র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রাষ্ট্রবিজ্ঞানী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মন্তব্য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করলেন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জনপ্রশাসনে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স্বজনপ্রীতি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রাজনীকিকীকরন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সুশাসনের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পথকে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পিচ্ছিল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করছে</a:t>
            </a:r>
            <a:r>
              <a:rPr lang="en-US" sz="3600" b="1" dirty="0" smtClean="0"/>
              <a:t>। </a:t>
            </a:r>
            <a:r>
              <a:rPr lang="en-US" sz="3600" b="1" dirty="0" err="1" smtClean="0"/>
              <a:t>সুশাসন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প্রতিষ্ঠা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করতে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হলে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রাজনৈতিক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সংস্কৃতিতে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উন্নয়ন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ঘটাতে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হবে</a:t>
            </a:r>
            <a:r>
              <a:rPr lang="en-US" sz="3600" b="1" dirty="0" smtClean="0"/>
              <a:t>।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2433265"/>
            <a:ext cx="8458200" cy="99573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১৪</a:t>
            </a:r>
            <a:r>
              <a:rPr lang="en-US" sz="4800" b="1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।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উদ্দীপকে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কারা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জনপ্রশাসনে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স্বজনপ্রীতি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</a:p>
          <a:p>
            <a:pPr algn="l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ও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রাজনীকিীকরন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করছে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3505573"/>
            <a:ext cx="685800" cy="67740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581773"/>
            <a:ext cx="5867400" cy="609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dirty="0" err="1" smtClean="0">
                <a:ln w="50800"/>
                <a:solidFill>
                  <a:schemeClr val="bg1"/>
                </a:solidFill>
              </a:rPr>
              <a:t>বিরোধী</a:t>
            </a:r>
            <a:r>
              <a:rPr lang="en-US" sz="2800" b="1" dirty="0" smtClean="0">
                <a:ln w="50800"/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</a:rPr>
              <a:t>দলের</a:t>
            </a:r>
            <a:r>
              <a:rPr lang="en-US" sz="2800" b="1" dirty="0" smtClean="0">
                <a:ln w="50800"/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/>
                </a:solidFill>
              </a:rPr>
              <a:t>নেতৃবৃন্দ</a:t>
            </a:r>
            <a:endParaRPr lang="en-US" sz="28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4343400"/>
            <a:ext cx="685800" cy="67740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419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সরকারি</a:t>
            </a:r>
            <a:r>
              <a:rPr lang="en-US" sz="28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দলের</a:t>
            </a:r>
            <a:r>
              <a:rPr lang="en-US" sz="28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ব্যক্তিবর্গ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181600"/>
            <a:ext cx="685800" cy="67740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2578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চাপসৃষ্টিকারী</a:t>
            </a:r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গোষ্ঠীর</a:t>
            </a:r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নেতৃবৃন্দ</a:t>
            </a:r>
            <a:endParaRPr lang="en-US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914400" y="6019800"/>
            <a:ext cx="685800" cy="677406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828800" y="60960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মন্ত্রনালয়ের</a:t>
            </a:r>
            <a:r>
              <a:rPr lang="en-US" sz="28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কর্মকর্তাগন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0954753" y="640919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33400" y="164432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উদ্দীপকটি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১৪ ও ১৫ </a:t>
            </a:r>
            <a:r>
              <a:rPr lang="en-US" sz="2800" b="1" dirty="0" err="1" smtClean="0"/>
              <a:t>নং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প্রশ্নের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দাও</a:t>
            </a:r>
            <a:r>
              <a:rPr lang="en-US" sz="2800" b="1" dirty="0" smtClean="0"/>
              <a:t>-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448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55 -0.29688 L -1.09878 -0.3028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১৫।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উক্ত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পরিস্থিতির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---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85800" y="1600200"/>
            <a:ext cx="7048500" cy="838200"/>
            <a:chOff x="685800" y="1600200"/>
            <a:chExt cx="7048500" cy="838200"/>
          </a:xfrm>
        </p:grpSpPr>
        <p:sp>
          <p:nvSpPr>
            <p:cNvPr id="3" name="Flowchart: Connector 2"/>
            <p:cNvSpPr/>
            <p:nvPr/>
          </p:nvSpPr>
          <p:spPr>
            <a:xfrm>
              <a:off x="685800" y="1600200"/>
              <a:ext cx="914400" cy="838200"/>
            </a:xfrm>
            <a:prstGeom prst="flowChart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866900" y="1714500"/>
              <a:ext cx="58674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সুশাসন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ব্যহত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5800" y="2590800"/>
            <a:ext cx="7010400" cy="838200"/>
            <a:chOff x="685800" y="2590800"/>
            <a:chExt cx="7010400" cy="838200"/>
          </a:xfrm>
        </p:grpSpPr>
        <p:sp>
          <p:nvSpPr>
            <p:cNvPr id="5" name="Flowchart: Connector 4"/>
            <p:cNvSpPr/>
            <p:nvPr/>
          </p:nvSpPr>
          <p:spPr>
            <a:xfrm>
              <a:off x="685800" y="2590800"/>
              <a:ext cx="914400" cy="838200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28800" y="2667000"/>
              <a:ext cx="58674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আইনের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শাসন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ব্যহত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800" y="3505200"/>
            <a:ext cx="7010400" cy="838200"/>
            <a:chOff x="685800" y="3505200"/>
            <a:chExt cx="7010400" cy="838200"/>
          </a:xfrm>
        </p:grpSpPr>
        <p:sp>
          <p:nvSpPr>
            <p:cNvPr id="7" name="Flowchart: Connector 6"/>
            <p:cNvSpPr/>
            <p:nvPr/>
          </p:nvSpPr>
          <p:spPr>
            <a:xfrm>
              <a:off x="685800" y="3505200"/>
              <a:ext cx="914400" cy="8382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iii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8800" y="3581400"/>
              <a:ext cx="5867400" cy="6096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রাষ্ট্রীয়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উন্নয়ন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ব্যহত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endParaRPr lang="en-US" sz="3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2" name="Flowchart: Connector 11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8" name="Flowchart: Connector 17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77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fill="hold" grpId="0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95 0.00463 L -0.49757 0.07422 " pathEditMode="relative" rAng="0" ptsTypes="AA" p14:bounceEnd="1000">
                                          <p:cBhvr>
                                            <p:cTn id="10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346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 animBg="1"/>
          <p:bldP spid="17" grpId="0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900" decel="100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95 0.00463 L -0.49757 0.07422 " pathEditMode="relative" rAng="0" ptsTypes="AA">
                                          <p:cBhvr>
                                            <p:cTn id="10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346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voltag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9" grpId="0" animBg="1"/>
          <p:bldP spid="10" grpId="0" animBg="1"/>
          <p:bldP spid="11" grpId="0" animBg="1"/>
          <p:bldP spid="12" grpId="0" animBg="1"/>
          <p:bldP spid="13" grpId="0"/>
          <p:bldP spid="14" grpId="0"/>
          <p:bldP spid="15" grpId="0"/>
          <p:bldP spid="16" grpId="0" animBg="1"/>
          <p:bldP spid="17" grpId="0"/>
          <p:bldP spid="18" grpId="0" animBg="1"/>
        </p:bldLst>
      </p:timing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199"/>
            <a:ext cx="8458200" cy="7620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১৬।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রাষ্ট্রীয়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প্রশাসনে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যদি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দূর্নীতি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তবে</a:t>
            </a:r>
            <a:r>
              <a:rPr lang="en-US" sz="4000" b="1" spc="50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তা</a:t>
            </a:r>
            <a:r>
              <a:rPr lang="en-US" sz="4000" b="1" spc="50" dirty="0" smtClean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---</a:t>
            </a:r>
            <a:endParaRPr lang="en-US" sz="4000" b="1" spc="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048500" cy="838200"/>
            <a:chOff x="685800" y="1600200"/>
            <a:chExt cx="7048500" cy="838200"/>
          </a:xfrm>
        </p:grpSpPr>
        <p:sp>
          <p:nvSpPr>
            <p:cNvPr id="4" name="Flowchart: Connector 3"/>
            <p:cNvSpPr/>
            <p:nvPr/>
          </p:nvSpPr>
          <p:spPr>
            <a:xfrm>
              <a:off x="685800" y="1600200"/>
              <a:ext cx="914400" cy="838200"/>
            </a:xfrm>
            <a:prstGeom prst="flowChart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866900" y="1714500"/>
              <a:ext cx="58674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বড়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ধরনের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বৈষম্য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সৃষ্টি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করে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5800" y="2590800"/>
            <a:ext cx="7010400" cy="838200"/>
            <a:chOff x="685800" y="2590800"/>
            <a:chExt cx="7010400" cy="838200"/>
          </a:xfrm>
        </p:grpSpPr>
        <p:sp>
          <p:nvSpPr>
            <p:cNvPr id="7" name="Flowchart: Connector 6"/>
            <p:cNvSpPr/>
            <p:nvPr/>
          </p:nvSpPr>
          <p:spPr>
            <a:xfrm>
              <a:off x="685800" y="2590800"/>
              <a:ext cx="914400" cy="838200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828800" y="2667000"/>
              <a:ext cx="58674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প্রশাসন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কলুষিত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5800" y="3505200"/>
            <a:ext cx="7010400" cy="838200"/>
            <a:chOff x="685800" y="3505200"/>
            <a:chExt cx="7010400" cy="838200"/>
          </a:xfrm>
        </p:grpSpPr>
        <p:sp>
          <p:nvSpPr>
            <p:cNvPr id="10" name="Flowchart: Connector 9"/>
            <p:cNvSpPr/>
            <p:nvPr/>
          </p:nvSpPr>
          <p:spPr>
            <a:xfrm>
              <a:off x="685800" y="3505200"/>
              <a:ext cx="914400" cy="8382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iii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828800" y="3581400"/>
              <a:ext cx="5867400" cy="6096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রাষ্ট্রীয়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উন্নয়ন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ব্যহত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হয়</a:t>
              </a:r>
              <a:endParaRPr lang="en-US" sz="3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85800" y="44196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5800" y="5520302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4" name="Flowchart: Connector 13"/>
          <p:cNvSpPr/>
          <p:nvPr/>
        </p:nvSpPr>
        <p:spPr>
          <a:xfrm>
            <a:off x="2438400" y="552030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4419600" y="551962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5531622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549935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5537834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19" name="Flowchart: Connector 18"/>
          <p:cNvSpPr/>
          <p:nvPr/>
        </p:nvSpPr>
        <p:spPr>
          <a:xfrm>
            <a:off x="6400800" y="5562600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0400" y="5580810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10954752" y="502920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6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fill="hold" grpId="0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95 0.00463 L -0.49757 0.07422 " pathEditMode="relative" rAng="0" ptsTypes="AA" p14:bounceEnd="1000">
                                          <p:cBhvr>
                                            <p:cTn id="10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346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 animBg="1"/>
          <p:bldP spid="20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900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1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2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9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00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1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02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03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04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695 0.00463 L -0.49757 0.07422 " pathEditMode="relative" rAng="0" ptsTypes="AA">
                                          <p:cBhvr>
                                            <p:cTn id="108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4531" y="3468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ind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 animBg="1"/>
          <p:bldP spid="20" grpId="0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82880">
            <a:normAutofit/>
          </a:bodyPr>
          <a:lstStyle/>
          <a:p>
            <a:r>
              <a:rPr lang="en-US" b="1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4|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pc="1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Civis</a:t>
            </a:r>
            <a:r>
              <a:rPr lang="en-US" spc="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I</a:t>
            </a:r>
            <a:r>
              <a:rPr lang="en-US" spc="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Civitas</a:t>
            </a:r>
            <a:r>
              <a:rPr lang="en-US" spc="1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‡</a:t>
            </a:r>
            <a:r>
              <a:rPr lang="en-US" spc="1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Kvb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pc="1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fvlv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pc="100" dirty="0" err="1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kã</a:t>
            </a:r>
            <a:r>
              <a:rPr lang="en-US" spc="100" dirty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? </a:t>
            </a:r>
            <a:endParaRPr lang="en-US" sz="4000" dirty="0"/>
          </a:p>
        </p:txBody>
      </p:sp>
      <p:sp>
        <p:nvSpPr>
          <p:cNvPr id="5" name="Flowchart: Connector 4"/>
          <p:cNvSpPr/>
          <p:nvPr/>
        </p:nvSpPr>
        <p:spPr>
          <a:xfrm>
            <a:off x="1066800" y="2209800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675466" y="2209800"/>
            <a:ext cx="2963333" cy="4800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j¨vwUb</a:t>
            </a:r>
            <a:r>
              <a:rPr lang="en-US" sz="2800" dirty="0">
                <a:solidFill>
                  <a:srgbClr val="FF0000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1066800" y="2895600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675466" y="2895600"/>
            <a:ext cx="2963333" cy="4800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PairaMJ" pitchFamily="2" charset="0"/>
                <a:cs typeface="PairaMJ" pitchFamily="2" charset="0"/>
              </a:rPr>
              <a:t>wMÖK</a:t>
            </a:r>
            <a:r>
              <a:rPr lang="en-US" sz="2800" dirty="0">
                <a:solidFill>
                  <a:srgbClr val="FF0000"/>
                </a:solidFill>
                <a:latin typeface="PairaMJ" pitchFamily="2" charset="0"/>
                <a:cs typeface="PairaMJ" pitchFamily="2" charset="0"/>
              </a:rPr>
              <a:t> 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1066800" y="3558591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675466" y="3451809"/>
            <a:ext cx="2963333" cy="66299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PairaMJ" pitchFamily="2" charset="0"/>
                <a:cs typeface="PairaMJ" pitchFamily="2" charset="0"/>
              </a:rPr>
              <a:t>divwm</a:t>
            </a:r>
            <a:endParaRPr lang="en-US" sz="2800" dirty="0">
              <a:solidFill>
                <a:srgbClr val="FFFF00"/>
              </a:solidFill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66800" y="4244391"/>
            <a:ext cx="5334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675466" y="4244391"/>
            <a:ext cx="2963333" cy="48000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PairaMJ" pitchFamily="2" charset="0"/>
                <a:cs typeface="PairaMJ" pitchFamily="2" charset="0"/>
              </a:rPr>
              <a:t>¯</a:t>
            </a:r>
            <a:r>
              <a:rPr lang="en-US" sz="2800" dirty="0" err="1">
                <a:solidFill>
                  <a:srgbClr val="FF0000"/>
                </a:solidFill>
                <a:latin typeface="PairaMJ" pitchFamily="2" charset="0"/>
                <a:cs typeface="PairaMJ" pitchFamily="2" charset="0"/>
              </a:rPr>
              <a:t>ú¨vwbk</a:t>
            </a:r>
            <a:r>
              <a:rPr lang="en-US" sz="2800" dirty="0">
                <a:solidFill>
                  <a:srgbClr val="FF0000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11201400" y="304800"/>
            <a:ext cx="533400" cy="457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96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12671 L -1.10834 0.27977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92" y="2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1981200"/>
            <a:ext cx="8458200" cy="765548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১৭।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উল্লেখিত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বোধ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মানব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মনের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রূপ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---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41158" y="609600"/>
            <a:ext cx="8229600" cy="1219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/>
              <a:t>‌‌ ‍‍‍‍‍‍‍   </a:t>
            </a:r>
            <a:r>
              <a:rPr lang="en-US" sz="3300" b="1" dirty="0" smtClean="0"/>
              <a:t>“</a:t>
            </a:r>
            <a:r>
              <a:rPr lang="en-US" sz="3300" b="1" dirty="0" err="1" smtClean="0"/>
              <a:t>বাংলার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মুখ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আমি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দেখিয়াছি</a:t>
            </a:r>
            <a:endParaRPr lang="en-US" sz="3300" b="1" dirty="0" smtClean="0"/>
          </a:p>
          <a:p>
            <a:pPr algn="just"/>
            <a:r>
              <a:rPr lang="en-US" sz="3300" b="1" dirty="0" smtClean="0"/>
              <a:t>              </a:t>
            </a:r>
            <a:r>
              <a:rPr lang="en-US" sz="3300" b="1" dirty="0" err="1" smtClean="0"/>
              <a:t>তাই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পৃথিবীর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রূপ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আমি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দেখিতে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চাইনা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আর</a:t>
            </a:r>
            <a:r>
              <a:rPr lang="en-US" sz="3300" b="1" dirty="0" smtClean="0"/>
              <a:t>।”</a:t>
            </a:r>
            <a:endParaRPr lang="en-US" sz="3300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164432"/>
            <a:ext cx="8229600" cy="381000"/>
          </a:xfrm>
          <a:prstGeom prst="rect">
            <a:avLst/>
          </a:prstGeom>
          <a:solidFill>
            <a:schemeClr val="bg2"/>
          </a:solidFill>
        </p:spPr>
        <p:txBody>
          <a:bodyPr>
            <a:prstTxWarp prst="textPlain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উদ্দীপকটি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১৭ ও ১৮ </a:t>
            </a:r>
            <a:r>
              <a:rPr lang="en-US" sz="2800" b="1" dirty="0" err="1" smtClean="0"/>
              <a:t>নং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প্রশ্নের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দাও</a:t>
            </a:r>
            <a:r>
              <a:rPr lang="en-US" sz="2800" b="1" dirty="0" smtClean="0"/>
              <a:t>- </a:t>
            </a:r>
            <a:endParaRPr lang="en-US" sz="2800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1097097" y="2819400"/>
            <a:ext cx="5895256" cy="668192"/>
            <a:chOff x="685800" y="1600200"/>
            <a:chExt cx="7048500" cy="838200"/>
          </a:xfrm>
        </p:grpSpPr>
        <p:sp>
          <p:nvSpPr>
            <p:cNvPr id="17" name="Flowchart: Connector 16"/>
            <p:cNvSpPr/>
            <p:nvPr/>
          </p:nvSpPr>
          <p:spPr>
            <a:xfrm>
              <a:off x="685800" y="1600200"/>
              <a:ext cx="914400" cy="838200"/>
            </a:xfrm>
            <a:prstGeom prst="flowChart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866900" y="1714500"/>
              <a:ext cx="5867400" cy="609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নিষ্প্রভ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রূপ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94873" y="3733800"/>
            <a:ext cx="5863390" cy="668192"/>
            <a:chOff x="685800" y="2590800"/>
            <a:chExt cx="7010400" cy="838200"/>
          </a:xfrm>
        </p:grpSpPr>
        <p:sp>
          <p:nvSpPr>
            <p:cNvPr id="20" name="Flowchart: Connector 19"/>
            <p:cNvSpPr/>
            <p:nvPr/>
          </p:nvSpPr>
          <p:spPr>
            <a:xfrm>
              <a:off x="685800" y="2590800"/>
              <a:ext cx="914400" cy="838200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1828800" y="2667000"/>
              <a:ext cx="58674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জাগ্রত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রূপ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94873" y="4648200"/>
            <a:ext cx="5863390" cy="668192"/>
            <a:chOff x="685800" y="3505200"/>
            <a:chExt cx="7010400" cy="838200"/>
          </a:xfrm>
        </p:grpSpPr>
        <p:sp>
          <p:nvSpPr>
            <p:cNvPr id="23" name="Flowchart: Connector 22"/>
            <p:cNvSpPr/>
            <p:nvPr/>
          </p:nvSpPr>
          <p:spPr>
            <a:xfrm>
              <a:off x="685800" y="3505200"/>
              <a:ext cx="914400" cy="8382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iii</a:t>
              </a:r>
              <a:endParaRPr lang="en-US" sz="1400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828800" y="3581400"/>
              <a:ext cx="5867400" cy="6096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প্রস্ফুটিত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রূপ</a:t>
              </a:r>
              <a:endParaRPr lang="en-US" sz="3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943693" y="5410200"/>
            <a:ext cx="4593883" cy="4859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12477" y="6155754"/>
            <a:ext cx="382396" cy="33075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27" name="Flowchart: Connector 26"/>
          <p:cNvSpPr/>
          <p:nvPr/>
        </p:nvSpPr>
        <p:spPr>
          <a:xfrm>
            <a:off x="2465077" y="6155754"/>
            <a:ext cx="382396" cy="3124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28" name="Flowchart: Connector 27"/>
          <p:cNvSpPr/>
          <p:nvPr/>
        </p:nvSpPr>
        <p:spPr>
          <a:xfrm>
            <a:off x="4446277" y="6155076"/>
            <a:ext cx="382396" cy="3124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424957" y="6167074"/>
            <a:ext cx="764789" cy="2944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110249" y="6134808"/>
            <a:ext cx="892255" cy="320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91449" y="6173286"/>
            <a:ext cx="892255" cy="320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32" name="Flowchart: Connector 31"/>
          <p:cNvSpPr/>
          <p:nvPr/>
        </p:nvSpPr>
        <p:spPr>
          <a:xfrm>
            <a:off x="6427477" y="6198052"/>
            <a:ext cx="382396" cy="312473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094881" y="6216262"/>
            <a:ext cx="1210918" cy="3201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34" name="Flowchart: Connector 33"/>
          <p:cNvSpPr/>
          <p:nvPr/>
        </p:nvSpPr>
        <p:spPr>
          <a:xfrm>
            <a:off x="10954752" y="6183740"/>
            <a:ext cx="475247" cy="4152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0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35" presetClass="path" presetSubtype="0" accel="50000" fill="hold" grpId="0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271 -0.97526 L -0.71458 -0.01781 " pathEditMode="relative" rAng="0" ptsTypes="AA" p14:bounceEnd="1000">
                                          <p:cBhvr>
                                            <p:cTn id="1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865" y="4786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 animBg="1"/>
          <p:bldP spid="33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 tmFilter="0,0; .5, 1; 1, 1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2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900" decel="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1" fill="hold">
                          <p:stCondLst>
                            <p:cond delay="indefinite"/>
                          </p:stCondLst>
                          <p:childTnLst>
                            <p:par>
                              <p:cTn id="1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2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2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2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2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2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35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4271 -0.97526 L -0.71458 -0.01781 " pathEditMode="relative" rAng="0" ptsTypes="AA">
                                          <p:cBhvr>
                                            <p:cTn id="13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865" y="4786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5" grpId="0" animBg="1"/>
          <p:bldP spid="25" grpId="0" animBg="1"/>
          <p:bldP spid="26" grpId="0" animBg="1"/>
          <p:bldP spid="27" grpId="0" animBg="1"/>
          <p:bldP spid="28" grpId="0" animBg="1"/>
          <p:bldP spid="29" grpId="0"/>
          <p:bldP spid="30" grpId="0"/>
          <p:bldP spid="31" grpId="0"/>
          <p:bldP spid="32" grpId="0" animBg="1"/>
          <p:bldP spid="33" grpId="0"/>
          <p:bldP spid="34" grpId="0" animBg="1"/>
        </p:bldLst>
      </p:timing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Connector 6"/>
          <p:cNvSpPr/>
          <p:nvPr/>
        </p:nvSpPr>
        <p:spPr>
          <a:xfrm>
            <a:off x="914400" y="4038600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914400" y="3124200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21336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04800" y="381000"/>
            <a:ext cx="8458200" cy="1146548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১৮। 	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বাস্তব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প্রয়োগ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এ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বোধ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সৃষ্টিতে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</a:p>
          <a:p>
            <a:pPr algn="l"/>
            <a:r>
              <a:rPr lang="en-US" sz="40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	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রাখে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---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2209800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প্রেম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ঘৃণা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31581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স্নেহ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নির্মমতা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072503"/>
            <a:ext cx="40386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মায়া-মমতা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953000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9869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নিষ্ঠুরতা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ভালেবাসা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3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23 -0.00463 C 0.08525 0.02913 0.04132 0.08254 0.0625 0.12254 C 0.09115 0.18127 0.25677 0.04208 0.29236 0.11167 C 0.3224 0.17433 0.1632 0.26589 0.1941 0.32555 C 0.22535 0.38867 0.31216 0.26404 0.3448 0.33179 C 0.37431 0.39214 0.28855 0.42011 0.31459 0.47283 C 0.3408 0.52555 0.38056 0.45225 0.40348 0.49896 C 0.41684 0.52601 0.40313 0.54104 0.39323 0.5526 " pathEditMode="relative" rAng="3402562" ptsTypes="ffffffff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27954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3" grpId="0" animBg="1"/>
      <p:bldP spid="3" grpId="1" animBg="1"/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914400" y="4038600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3" name="Flowchart: Connector 2"/>
          <p:cNvSpPr/>
          <p:nvPr/>
        </p:nvSpPr>
        <p:spPr>
          <a:xfrm>
            <a:off x="914400" y="3124200"/>
            <a:ext cx="685800" cy="677406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914400" y="2133600"/>
            <a:ext cx="685800" cy="677406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381000"/>
            <a:ext cx="8458200" cy="1146548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১৯। 	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আধুনিক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বিশ্বকে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কী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বলা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2209800"/>
            <a:ext cx="4038600" cy="609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কম্পিউটার</a:t>
            </a:r>
            <a:r>
              <a:rPr lang="en-US" sz="44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বিশ্ব</a:t>
            </a:r>
            <a:endParaRPr lang="en-US" sz="44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31581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মোবাইল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বিশ্ব</a:t>
            </a:r>
            <a:endParaRPr lang="en-US" sz="44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28800" y="4072503"/>
            <a:ext cx="69342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ও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যোগাযোগ</a:t>
            </a:r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প্রযুক্তির</a:t>
            </a:r>
            <a:r>
              <a:rPr lang="en-US" sz="4400" dirty="0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বিশ্ব</a:t>
            </a:r>
            <a:endParaRPr lang="en-US" sz="44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953000"/>
            <a:ext cx="685800" cy="677406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986903"/>
            <a:ext cx="40386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ইন্টারনেট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বিশ্ব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-2667000" y="258634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6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0" presetClass="path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72 -0.06521 C 0.05591 -0.03122 0.01285 0.02312 0.03577 0.06751 C 0.06771 0.13271 0.23334 -0.00602 0.27275 0.07121 C 0.30625 0.14057 0.14532 0.2282 0.17952 0.29456 C 0.21407 0.36439 0.29879 0.23607 0.33507 0.31144 C 0.36789 0.3778 0.28039 0.40208 0.30903 0.46081 C 0.33837 0.5193 0.37657 0.443 0.40191 0.49503 C 0.4165 0.52485 0.40313 0.54011 0.39341 0.5519 " pathEditMode="relative" rAng="3402562" ptsTypes="ffffffff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30936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1609" y="2506883"/>
            <a:ext cx="8461391" cy="64770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২০।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উদ্দীপকে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প্রত্যয়টির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অভাব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অলক্ষনীয়</a:t>
            </a:r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---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8053" y="685800"/>
            <a:ext cx="8232705" cy="1676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smtClean="0"/>
              <a:t>‌‌ ‍‍‍‍‍‍‍   ‌</a:t>
            </a:r>
            <a:r>
              <a:rPr lang="en-US" sz="3300" b="1" dirty="0" smtClean="0"/>
              <a:t>“ক” </a:t>
            </a:r>
            <a:r>
              <a:rPr lang="en-US" sz="3300" b="1" dirty="0" err="1" smtClean="0"/>
              <a:t>এলাকার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মিজান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খুব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প্রভাবশালী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লোক</a:t>
            </a:r>
            <a:r>
              <a:rPr lang="en-US" sz="3300" b="1" dirty="0" smtClean="0"/>
              <a:t>। </a:t>
            </a:r>
            <a:r>
              <a:rPr lang="en-US" sz="3300" b="1" dirty="0" err="1" smtClean="0"/>
              <a:t>এলাকায়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সে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প্রতিহিংসামূলক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কার্যক্রম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করে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বেড়ায়</a:t>
            </a:r>
            <a:r>
              <a:rPr lang="en-US" sz="3300" b="1" dirty="0" smtClean="0"/>
              <a:t>। </a:t>
            </a:r>
            <a:r>
              <a:rPr lang="en-US" sz="3300" b="1" dirty="0" err="1" smtClean="0"/>
              <a:t>কারো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থেকে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টাকা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আদায়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করেন</a:t>
            </a:r>
            <a:r>
              <a:rPr lang="en-US" sz="3300" b="1" dirty="0" smtClean="0"/>
              <a:t>। </a:t>
            </a:r>
            <a:r>
              <a:rPr lang="en-US" sz="3300" b="1" dirty="0" err="1" smtClean="0"/>
              <a:t>কাউকে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উত্যক্ত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করেন</a:t>
            </a:r>
            <a:r>
              <a:rPr lang="en-US" sz="3300" b="1" dirty="0" smtClean="0"/>
              <a:t>। </a:t>
            </a:r>
            <a:r>
              <a:rPr lang="en-US" sz="3300" b="1" dirty="0" err="1" smtClean="0"/>
              <a:t>এলাকার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সবাই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মিলে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তার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বিরূদ্ধে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থানায়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মামলা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করতে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গেলে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থানা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মামলাটি</a:t>
            </a:r>
            <a:r>
              <a:rPr lang="en-US" sz="3300" b="1" dirty="0" smtClean="0"/>
              <a:t> </a:t>
            </a:r>
            <a:r>
              <a:rPr lang="en-US" sz="3300" b="1" dirty="0" err="1" smtClean="0"/>
              <a:t>নেয়নি</a:t>
            </a:r>
            <a:r>
              <a:rPr lang="en-US" sz="3300" b="1" dirty="0" smtClean="0"/>
              <a:t>।</a:t>
            </a:r>
            <a:endParaRPr lang="en-US" sz="33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10123" y="3276600"/>
            <a:ext cx="5782230" cy="516330"/>
            <a:chOff x="1210123" y="3276600"/>
            <a:chExt cx="5782230" cy="516330"/>
          </a:xfrm>
        </p:grpSpPr>
        <p:sp>
          <p:nvSpPr>
            <p:cNvPr id="5" name="Flowchart: Connector 4"/>
            <p:cNvSpPr/>
            <p:nvPr/>
          </p:nvSpPr>
          <p:spPr>
            <a:xfrm>
              <a:off x="1210123" y="3276600"/>
              <a:ext cx="649828" cy="516330"/>
            </a:xfrm>
            <a:prstGeom prst="flowChartConnector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83099" y="3347009"/>
              <a:ext cx="4909254" cy="37551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ক্ষমতার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অপব্যবহার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10123" y="4038600"/>
            <a:ext cx="5748140" cy="516330"/>
            <a:chOff x="826187" y="2590800"/>
            <a:chExt cx="6870013" cy="838200"/>
          </a:xfrm>
        </p:grpSpPr>
        <p:sp>
          <p:nvSpPr>
            <p:cNvPr id="8" name="Flowchart: Connector 7"/>
            <p:cNvSpPr/>
            <p:nvPr/>
          </p:nvSpPr>
          <p:spPr>
            <a:xfrm>
              <a:off x="826187" y="2590800"/>
              <a:ext cx="774013" cy="838200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</a:t>
              </a:r>
              <a:endParaRPr lang="en-US" sz="16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828800" y="2667000"/>
              <a:ext cx="5867400" cy="6096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228600">
                      <a:schemeClr val="accent3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দূর্নীতি</a:t>
              </a:r>
              <a:endParaRPr lang="en-US" sz="36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10123" y="4800600"/>
            <a:ext cx="5748140" cy="516330"/>
            <a:chOff x="826187" y="3505200"/>
            <a:chExt cx="6870013" cy="838200"/>
          </a:xfrm>
        </p:grpSpPr>
        <p:sp>
          <p:nvSpPr>
            <p:cNvPr id="11" name="Flowchart: Connector 10"/>
            <p:cNvSpPr/>
            <p:nvPr/>
          </p:nvSpPr>
          <p:spPr>
            <a:xfrm>
              <a:off x="826187" y="3505200"/>
              <a:ext cx="774013" cy="838200"/>
            </a:xfrm>
            <a:prstGeom prst="flowChartConnector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Nikosh" pitchFamily="2" charset="0"/>
                  <a:cs typeface="Nikosh" pitchFamily="2" charset="0"/>
                </a:rPr>
                <a:t>iii</a:t>
              </a:r>
              <a:endParaRPr lang="en-US" sz="11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828800" y="3581400"/>
              <a:ext cx="5867400" cy="609600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আইনের</a:t>
              </a:r>
              <a:r>
                <a:rPr lang="en-US" sz="3600" b="1" dirty="0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effectLst>
                    <a:glow rad="1016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শাসন</a:t>
              </a:r>
              <a:endParaRPr lang="en-US" sz="3600" b="1" dirty="0">
                <a:solidFill>
                  <a:srgbClr val="00206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41961" y="5655974"/>
            <a:ext cx="4595616" cy="3755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712333" y="6179848"/>
            <a:ext cx="497790" cy="441987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5" name="Flowchart: Connector 14"/>
          <p:cNvSpPr/>
          <p:nvPr/>
        </p:nvSpPr>
        <p:spPr>
          <a:xfrm>
            <a:off x="2464933" y="6185996"/>
            <a:ext cx="497790" cy="4175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16" name="Flowchart: Connector 15"/>
          <p:cNvSpPr/>
          <p:nvPr/>
        </p:nvSpPr>
        <p:spPr>
          <a:xfrm>
            <a:off x="4446133" y="6185318"/>
            <a:ext cx="497790" cy="4175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24669" y="6203386"/>
            <a:ext cx="995578" cy="39344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9912" y="6162469"/>
            <a:ext cx="1161509" cy="427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91112" y="6200947"/>
            <a:ext cx="1161509" cy="427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20" name="Flowchart: Connector 19"/>
          <p:cNvSpPr/>
          <p:nvPr/>
        </p:nvSpPr>
        <p:spPr>
          <a:xfrm>
            <a:off x="6427333" y="6228294"/>
            <a:ext cx="497790" cy="4175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94424" y="6243923"/>
            <a:ext cx="1576334" cy="4278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22" name="Flowchart: Connector 21"/>
          <p:cNvSpPr/>
          <p:nvPr/>
        </p:nvSpPr>
        <p:spPr>
          <a:xfrm>
            <a:off x="10954574" y="6243923"/>
            <a:ext cx="475426" cy="49042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533400" y="164432"/>
            <a:ext cx="82296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নিচের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উদ্দীপকটি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পড়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এবং</a:t>
            </a:r>
            <a:r>
              <a:rPr lang="en-US" sz="2800" b="1" dirty="0" smtClean="0"/>
              <a:t> ২০ ও ২১ </a:t>
            </a:r>
            <a:r>
              <a:rPr lang="en-US" sz="2800" b="1" dirty="0" err="1" smtClean="0"/>
              <a:t>নং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প্রশ্নের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দাও</a:t>
            </a:r>
            <a:r>
              <a:rPr lang="en-US" sz="2800" b="1" dirty="0" smtClean="0"/>
              <a:t>-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3821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35" presetClass="path" presetSubtype="0" accel="50000" fill="hold" grpId="0" nodeType="clickEffect" p14:presetBounceEnd="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7153 -0.97526 L -0.92882 -0.0178 " pathEditMode="relative" rAng="0" ptsTypes="AA" p14:bounceEnd="1000">
                                          <p:cBhvr>
                                            <p:cTn id="1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865" y="4786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 animBg="1"/>
          <p:bldP spid="21" grpId="0"/>
          <p:bldP spid="22" grpId="0" animBg="1"/>
          <p:bldP spid="2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 tmFilter="0,0; .5, 1; 1, 1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3" fill="hold">
                          <p:stCondLst>
                            <p:cond delay="indefinite"/>
                          </p:stCondLst>
                          <p:childTnLst>
                            <p:par>
                              <p:cTn id="7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3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0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9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7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13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14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5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116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7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118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119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120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35" presetClass="path" presetSubtype="0" accel="5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17153 -0.97526 L -0.92882 -0.0178 " pathEditMode="relative" rAng="0" ptsTypes="AA">
                                          <p:cBhvr>
                                            <p:cTn id="124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7865" y="47861"/>
                                        </p:animMotion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hlink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typ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3" grpId="0" animBg="1"/>
          <p:bldP spid="14" grpId="0" animBg="1"/>
          <p:bldP spid="15" grpId="0" animBg="1"/>
          <p:bldP spid="16" grpId="0" animBg="1"/>
          <p:bldP spid="17" grpId="0"/>
          <p:bldP spid="18" grpId="0"/>
          <p:bldP spid="19" grpId="0"/>
          <p:bldP spid="20" grpId="0" animBg="1"/>
          <p:bldP spid="21" grpId="0"/>
          <p:bldP spid="22" grpId="0" animBg="1"/>
          <p:bldP spid="2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457200"/>
            <a:ext cx="8458200" cy="9175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5|	‡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cŠibxwZ‡K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Áv‡bi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g~j¨evb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kvLv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e‡j‡Qb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†K?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Mvb©vi</a:t>
            </a:r>
            <a:endParaRPr lang="en-US" sz="2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jvw</a:t>
            </a:r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¯‹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g¨vKvBfvi</a:t>
            </a:r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B </a:t>
            </a:r>
            <a:r>
              <a:rPr lang="en-US" sz="2800" dirty="0" err="1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Gg</a:t>
            </a:r>
            <a:r>
              <a:rPr lang="en-US" sz="2800" dirty="0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 †</a:t>
            </a:r>
            <a:r>
              <a:rPr lang="en-US" sz="2800" dirty="0" err="1">
                <a:solidFill>
                  <a:srgbClr val="002060"/>
                </a:solidFill>
                <a:latin typeface="PairaMJ" pitchFamily="2" charset="0"/>
                <a:cs typeface="PairaMJ" pitchFamily="2" charset="0"/>
              </a:rPr>
              <a:t>nvqvBU</a:t>
            </a:r>
            <a:endParaRPr lang="en-US" sz="2800" dirty="0">
              <a:solidFill>
                <a:srgbClr val="00206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54753" y="4808621"/>
            <a:ext cx="685800" cy="67740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602 L -1.10052 -0.0120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417" y="-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458200" cy="1371599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5280"/>
              </a:lnSpc>
            </a:pPr>
            <a:r>
              <a:rPr lang="en-US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iraMJ" pitchFamily="2" charset="0"/>
                <a:cs typeface="PairaMJ" pitchFamily="2" charset="0"/>
              </a:rPr>
              <a:t>৬। 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‡</a:t>
            </a:r>
            <a:r>
              <a:rPr lang="en-US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cŠibxwZ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mykvmb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cvV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Ki‡j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gvby‡li</a:t>
            </a:r>
            <a:r>
              <a:rPr lang="en-US" dirty="0" smtClean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gb</a:t>
            </a:r>
            <a:r>
              <a:rPr lang="en-US" dirty="0" smtClean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†_‡</a:t>
            </a:r>
            <a:r>
              <a:rPr lang="en-US" dirty="0" smtClean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K 	 `~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i </a:t>
            </a:r>
            <a:r>
              <a:rPr lang="en-US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nq</a:t>
            </a:r>
            <a:r>
              <a:rPr lang="en-US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-</a:t>
            </a:r>
            <a:endParaRPr lang="en-US" sz="32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85800" y="18661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42392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Kzms</a:t>
            </a:r>
            <a:r>
              <a:rPr lang="en-US" sz="3600" b="1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¯‹vi 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85800" y="28567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32992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D`viZv</a:t>
            </a:r>
            <a:r>
              <a:rPr lang="en-US" sz="3600" b="1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85800" y="3771192"/>
            <a:ext cx="914400" cy="838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iii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47392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mv¤ú</a:t>
            </a:r>
            <a:r>
              <a:rPr lang="en-US" sz="3600" b="1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ª`</a:t>
            </a:r>
            <a:r>
              <a:rPr lang="en-US" sz="3600" b="1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vwqKZv</a:t>
            </a:r>
            <a:r>
              <a:rPr lang="en-US" sz="3600" dirty="0"/>
              <a:t> </a:t>
            </a:r>
            <a:endParaRPr lang="en-US" sz="3600" b="1" dirty="0">
              <a:solidFill>
                <a:srgbClr val="00206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800" y="4876800"/>
            <a:ext cx="44196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নিচের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কোনটি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সঠিক</a:t>
            </a:r>
            <a:r>
              <a:rPr lang="en-US" sz="3600" dirty="0" smtClean="0"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US" sz="36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685800" y="5786294"/>
            <a:ext cx="457200" cy="414904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17" name="Flowchart: Connector 16"/>
          <p:cNvSpPr/>
          <p:nvPr/>
        </p:nvSpPr>
        <p:spPr>
          <a:xfrm>
            <a:off x="2438400" y="5786294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21" name="Flowchart: Connector 20"/>
          <p:cNvSpPr/>
          <p:nvPr/>
        </p:nvSpPr>
        <p:spPr>
          <a:xfrm>
            <a:off x="4419600" y="5785616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797614"/>
            <a:ext cx="9144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0" y="5765348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 ও iii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29200" y="5803826"/>
            <a:ext cx="1066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/>
              <a:t>ii ও iii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00800" y="5828592"/>
            <a:ext cx="457200" cy="39197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10400" y="5846802"/>
            <a:ext cx="1447800" cy="4015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err="1" smtClean="0"/>
              <a:t>i,ii</a:t>
            </a:r>
            <a:r>
              <a:rPr lang="en-US" dirty="0" smtClean="0"/>
              <a:t> ও iii</a:t>
            </a:r>
            <a:endParaRPr lang="en-US" dirty="0"/>
          </a:p>
        </p:txBody>
      </p:sp>
      <p:sp>
        <p:nvSpPr>
          <p:cNvPr id="11" name="Flowchart: Connector 10"/>
          <p:cNvSpPr/>
          <p:nvPr/>
        </p:nvSpPr>
        <p:spPr>
          <a:xfrm>
            <a:off x="11030953" y="5029200"/>
            <a:ext cx="475247" cy="415277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0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77 -0.13895 L -0.93923 0.1054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00" y="122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uiExpan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039771"/>
            <a:ext cx="8458200" cy="611187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7|	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Dc‡ii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duvKv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NiwU‡Z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Kx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em‡e</a:t>
            </a:r>
            <a:r>
              <a:rPr lang="en-US" sz="40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?</a:t>
            </a:r>
            <a:endParaRPr lang="en-US" sz="4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914400" y="2743573"/>
            <a:ext cx="685800" cy="5076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819028"/>
            <a:ext cx="5867400" cy="4000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RvZxq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w`em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3734173"/>
            <a:ext cx="685800" cy="5076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3733800"/>
            <a:ext cx="5867400" cy="4568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¯’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vbxq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welq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4648573"/>
            <a:ext cx="685800" cy="5076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4724773"/>
            <a:ext cx="5867400" cy="45682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AvšÍR©vwZK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welq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5562973"/>
            <a:ext cx="685800" cy="5076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5639173"/>
            <a:ext cx="5867400" cy="4568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ciivó</a:t>
            </a:r>
            <a:r>
              <a:rPr lang="en-US" sz="2800" dirty="0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ª </a:t>
            </a:r>
            <a:r>
              <a:rPr lang="en-US" sz="2800" dirty="0" err="1">
                <a:solidFill>
                  <a:schemeClr val="tx1"/>
                </a:solidFill>
                <a:latin typeface="PairaMJ" pitchFamily="2" charset="0"/>
                <a:cs typeface="PairaMJ" pitchFamily="2" charset="0"/>
              </a:rPr>
              <a:t>welq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PairaMJ" pitchFamily="2" charset="0"/>
              <a:cs typeface="Pair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5647194"/>
            <a:ext cx="685800" cy="50764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71500" y="228600"/>
            <a:ext cx="7658100" cy="1676400"/>
            <a:chOff x="571500" y="228600"/>
            <a:chExt cx="7658100" cy="1676400"/>
          </a:xfrm>
        </p:grpSpPr>
        <p:sp>
          <p:nvSpPr>
            <p:cNvPr id="13" name="Rectangle 12"/>
            <p:cNvSpPr/>
            <p:nvPr/>
          </p:nvSpPr>
          <p:spPr>
            <a:xfrm>
              <a:off x="3276600" y="228600"/>
              <a:ext cx="2057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" y="1295400"/>
              <a:ext cx="2247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PairaMJ" pitchFamily="2" charset="0"/>
                  <a:cs typeface="PairaMJ" pitchFamily="2" charset="0"/>
                </a:rPr>
                <a:t>BDwbqb</a:t>
              </a:r>
              <a:r>
                <a:rPr lang="en-US" sz="3200" dirty="0">
                  <a:latin typeface="PairaMJ" pitchFamily="2" charset="0"/>
                  <a:cs typeface="PairaMJ" pitchFamily="2" charset="0"/>
                </a:rPr>
                <a:t> </a:t>
              </a:r>
              <a:r>
                <a:rPr lang="en-US" sz="3200" dirty="0" err="1">
                  <a:latin typeface="PairaMJ" pitchFamily="2" charset="0"/>
                  <a:cs typeface="PairaMJ" pitchFamily="2" charset="0"/>
                </a:rPr>
                <a:t>cwil</a:t>
              </a:r>
              <a:r>
                <a:rPr lang="en-US" sz="3200" dirty="0">
                  <a:latin typeface="PairaMJ" pitchFamily="2" charset="0"/>
                  <a:cs typeface="PairaMJ" pitchFamily="2" charset="0"/>
                </a:rPr>
                <a:t>`</a:t>
              </a:r>
              <a:endParaRPr lang="en-US" b="1" dirty="0">
                <a:solidFill>
                  <a:schemeClr val="bg1"/>
                </a:solidFill>
                <a:latin typeface="PairaMJ" pitchFamily="2" charset="0"/>
                <a:cs typeface="PairaMJ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352800" y="1295400"/>
              <a:ext cx="2057400" cy="609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>
                      <a:lumMod val="50000"/>
                    </a:schemeClr>
                  </a:solidFill>
                  <a:latin typeface="PairaMJ" pitchFamily="2" charset="0"/>
                  <a:cs typeface="PairaMJ" pitchFamily="2" charset="0"/>
                </a:rPr>
                <a:t>‡</a:t>
              </a:r>
              <a:r>
                <a:rPr lang="en-US" sz="3200" dirty="0" err="1">
                  <a:solidFill>
                    <a:schemeClr val="accent2">
                      <a:lumMod val="50000"/>
                    </a:schemeClr>
                  </a:solidFill>
                  <a:latin typeface="PairaMJ" pitchFamily="2" charset="0"/>
                  <a:cs typeface="PairaMJ" pitchFamily="2" charset="0"/>
                </a:rPr>
                <a:t>cŠimfv</a:t>
              </a:r>
              <a:endParaRPr lang="en-US" b="1" dirty="0">
                <a:solidFill>
                  <a:schemeClr val="accent2">
                    <a:lumMod val="50000"/>
                  </a:schemeClr>
                </a:solidFill>
                <a:latin typeface="PairaMJ" pitchFamily="2" charset="0"/>
                <a:cs typeface="Paira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1295400"/>
              <a:ext cx="2057400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latin typeface="PairaMJ" pitchFamily="2" charset="0"/>
                  <a:cs typeface="PairaMJ" pitchFamily="2" charset="0"/>
                </a:rPr>
                <a:t>Dc‡Rjv</a:t>
              </a:r>
              <a:r>
                <a:rPr lang="en-US" sz="3200" dirty="0">
                  <a:latin typeface="PairaMJ" pitchFamily="2" charset="0"/>
                  <a:cs typeface="PairaMJ" pitchFamily="2" charset="0"/>
                </a:rPr>
                <a:t> </a:t>
              </a:r>
              <a:r>
                <a:rPr lang="en-US" sz="3200" dirty="0" err="1">
                  <a:latin typeface="PairaMJ" pitchFamily="2" charset="0"/>
                  <a:cs typeface="PairaMJ" pitchFamily="2" charset="0"/>
                </a:rPr>
                <a:t>cwil</a:t>
              </a:r>
              <a:r>
                <a:rPr lang="en-US" sz="3200" dirty="0">
                  <a:latin typeface="PairaMJ" pitchFamily="2" charset="0"/>
                  <a:cs typeface="PairaMJ" pitchFamily="2" charset="0"/>
                </a:rPr>
                <a:t>`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305300" y="7620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00200" y="990600"/>
              <a:ext cx="55626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299284" y="990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600200" y="990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162800" y="990600"/>
              <a:ext cx="0" cy="228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15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0.00855 L -1.09566 -0.28115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77825"/>
            <a:ext cx="8458200" cy="1222375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91440" bIns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8| </a:t>
            </a:r>
            <a:r>
              <a:rPr lang="en-US" sz="3600" dirty="0" err="1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ÔBwZnv‡mi</a:t>
            </a:r>
            <a:r>
              <a:rPr lang="en-US" sz="3600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†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mªvZavivq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evjyKviwki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g‡a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¨ ¯^Y© †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iYyi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AtraiMJ" pitchFamily="2" charset="0"/>
              <a:cs typeface="AtraiMJ" pitchFamily="2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      </a:t>
            </a:r>
            <a:r>
              <a:rPr lang="en-US" sz="3600" dirty="0" err="1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g‡Zv</a:t>
            </a:r>
            <a:r>
              <a:rPr lang="en-US" sz="3600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ivRbxwZweÁvb</a:t>
            </a:r>
            <a:r>
              <a:rPr lang="en-US" sz="3600" dirty="0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Rgv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n‡q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 D‡V‡Q-Dw³wU </a:t>
            </a:r>
            <a:r>
              <a:rPr lang="en-US" sz="3600" dirty="0" err="1" smtClean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Kvi</a:t>
            </a:r>
            <a:r>
              <a:rPr lang="en-US" sz="3600" dirty="0">
                <a:solidFill>
                  <a:schemeClr val="tx1"/>
                </a:solidFill>
                <a:latin typeface="AtraiMJ" pitchFamily="2" charset="0"/>
                <a:cs typeface="AtraiMJ" pitchFamily="2" charset="0"/>
              </a:rPr>
              <a:t>? </a:t>
            </a:r>
          </a:p>
        </p:txBody>
      </p:sp>
      <p:sp>
        <p:nvSpPr>
          <p:cNvPr id="3" name="Flowchart: Connector 2"/>
          <p:cNvSpPr/>
          <p:nvPr/>
        </p:nvSpPr>
        <p:spPr>
          <a:xfrm>
            <a:off x="914400" y="1905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1981200"/>
            <a:ext cx="5867400" cy="609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mvgvwRK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weÁvb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914400" y="28956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28800" y="29718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ˆ</a:t>
            </a:r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bwZK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weÁvb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914400" y="38100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828800" y="3886200"/>
            <a:ext cx="5867400" cy="6096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ivR‰bwZK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weÁvb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914400" y="4724400"/>
            <a:ext cx="685800" cy="677406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28800" y="4800600"/>
            <a:ext cx="5867400" cy="6096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gvbexq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weÁvb</a:t>
            </a:r>
            <a:r>
              <a:rPr lang="en-US" sz="2800" dirty="0">
                <a:solidFill>
                  <a:schemeClr val="tx1"/>
                </a:solidFill>
                <a:latin typeface="HaldaMJ" pitchFamily="2" charset="0"/>
                <a:cs typeface="HaldaMJ" pitchFamily="2" charset="0"/>
              </a:rPr>
              <a:t> </a:t>
            </a:r>
            <a:endParaRPr lang="en-US" sz="2800" dirty="0"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HaldaMJ" pitchFamily="2" charset="0"/>
              <a:cs typeface="HaldaMJ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10939513" y="4808621"/>
            <a:ext cx="685800" cy="67740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12716 L -1.09392 -0.14521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705" y="-136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1393</Words>
  <Application>Microsoft Office PowerPoint</Application>
  <PresentationFormat>On-screen Show (4:3)</PresentationFormat>
  <Paragraphs>571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পৌরনীতি ও সুশাসন বিষয়ের কতিপয় গুরুত্বপূর্ণ এমসিকিউ প্রশ্ন ও এর সমাধান</vt:lpstr>
      <vt:lpstr>১। ‡Kvb Aa¨qb kv¯¿wU‡K Education citizenship e‡j AvL¨vwqZ Kiv hvq? </vt:lpstr>
      <vt:lpstr>২। wek¦e¨vs‡Ki `„wó‡Z mykvmb KqwU ¯Í‡¤¢i Ici cÖwZwôZ? </vt:lpstr>
      <vt:lpstr> 3| ‡cŠibxwZi aviYv w`‡Z wM‡q Gd AvB MøvDW g~jZ  †Kvb welqwU‡K cÖvavb¨ w`‡qwQ‡jb? </vt:lpstr>
      <vt:lpstr>4| Civis I Civitas ‡Kvb fvlv kã?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১। Civis ও Civitas কোন ভাষার শব্দ?</dc:title>
  <dc:creator>speedo</dc:creator>
  <cp:lastModifiedBy>GAZI</cp:lastModifiedBy>
  <cp:revision>182</cp:revision>
  <dcterms:created xsi:type="dcterms:W3CDTF">2016-02-13T04:14:12Z</dcterms:created>
  <dcterms:modified xsi:type="dcterms:W3CDTF">2016-09-02T05:09:41Z</dcterms:modified>
</cp:coreProperties>
</file>